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99" r:id="rId2"/>
    <p:sldId id="328" r:id="rId3"/>
    <p:sldId id="300" r:id="rId4"/>
    <p:sldId id="320" r:id="rId5"/>
    <p:sldId id="301" r:id="rId6"/>
    <p:sldId id="302" r:id="rId7"/>
    <p:sldId id="303" r:id="rId8"/>
    <p:sldId id="321" r:id="rId9"/>
    <p:sldId id="304" r:id="rId10"/>
    <p:sldId id="305" r:id="rId11"/>
    <p:sldId id="306" r:id="rId12"/>
    <p:sldId id="333" r:id="rId13"/>
    <p:sldId id="307" r:id="rId14"/>
    <p:sldId id="334" r:id="rId15"/>
    <p:sldId id="324" r:id="rId16"/>
    <p:sldId id="329" r:id="rId17"/>
    <p:sldId id="309" r:id="rId18"/>
    <p:sldId id="325" r:id="rId19"/>
    <p:sldId id="326" r:id="rId20"/>
    <p:sldId id="330" r:id="rId21"/>
    <p:sldId id="308" r:id="rId22"/>
    <p:sldId id="331" r:id="rId23"/>
    <p:sldId id="310" r:id="rId24"/>
    <p:sldId id="327" r:id="rId25"/>
    <p:sldId id="332" r:id="rId26"/>
    <p:sldId id="268" r:id="rId27"/>
    <p:sldId id="311" r:id="rId28"/>
    <p:sldId id="312" r:id="rId29"/>
    <p:sldId id="32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EFA"/>
    <a:srgbClr val="A7A7F3"/>
    <a:srgbClr val="4848E6"/>
    <a:srgbClr val="7558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95033" autoAdjust="0"/>
  </p:normalViewPr>
  <p:slideViewPr>
    <p:cSldViewPr snapToGrid="0">
      <p:cViewPr varScale="1">
        <p:scale>
          <a:sx n="110" d="100"/>
          <a:sy n="110" d="100"/>
        </p:scale>
        <p:origin x="876" y="96"/>
      </p:cViewPr>
      <p:guideLst/>
    </p:cSldViewPr>
  </p:slideViewPr>
  <p:notesTextViewPr>
    <p:cViewPr>
      <p:scale>
        <a:sx n="1" d="1"/>
        <a:sy n="1" d="1"/>
      </p:scale>
      <p:origin x="0" y="0"/>
    </p:cViewPr>
  </p:notesTextViewPr>
  <p:notesViewPr>
    <p:cSldViewPr snapToGrid="0">
      <p:cViewPr varScale="1">
        <p:scale>
          <a:sx n="87" d="100"/>
          <a:sy n="87" d="100"/>
        </p:scale>
        <p:origin x="384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zi Rahman" userId="93ba6550cf0470d9" providerId="LiveId" clId="{D4F503B6-67DD-48DA-94BA-637E325B6B28}"/>
    <pc:docChg chg="modSld">
      <pc:chgData name="Kazi Rahman" userId="93ba6550cf0470d9" providerId="LiveId" clId="{D4F503B6-67DD-48DA-94BA-637E325B6B28}" dt="2025-05-19T03:51:48.373" v="4" actId="20577"/>
      <pc:docMkLst>
        <pc:docMk/>
      </pc:docMkLst>
      <pc:sldChg chg="modSp">
        <pc:chgData name="Kazi Rahman" userId="93ba6550cf0470d9" providerId="LiveId" clId="{D4F503B6-67DD-48DA-94BA-637E325B6B28}" dt="2025-05-19T03:51:48.373" v="4" actId="20577"/>
        <pc:sldMkLst>
          <pc:docMk/>
          <pc:sldMk cId="1780018965" sldId="299"/>
        </pc:sldMkLst>
        <pc:spChg chg="mod">
          <ac:chgData name="Kazi Rahman" userId="93ba6550cf0470d9" providerId="LiveId" clId="{D4F503B6-67DD-48DA-94BA-637E325B6B28}" dt="2025-05-19T03:51:48.373" v="4" actId="20577"/>
          <ac:spMkLst>
            <pc:docMk/>
            <pc:sldMk cId="1780018965" sldId="299"/>
            <ac:spMk id="88"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5_5">
  <dgm:title val=""/>
  <dgm:desc val=""/>
  <dgm:catLst>
    <dgm:cat type="accent5" pri="11500"/>
  </dgm:catLst>
  <dgm:styleLbl name="node0">
    <dgm:fillClrLst meth="cycle">
      <a:schemeClr val="accent5">
        <a:alpha val="80000"/>
      </a:schemeClr>
    </dgm:fillClrLst>
    <dgm:linClrLst meth="repeat">
      <a:schemeClr val="lt1"/>
    </dgm:linClrLst>
    <dgm:effectClrLst/>
    <dgm:txLinClrLst/>
    <dgm:txFillClrLst/>
    <dgm:txEffectClrLst/>
  </dgm:styleLbl>
  <dgm:styleLbl name="node1">
    <dgm:fillClrLst>
      <a:schemeClr val="accent5">
        <a:alpha val="90000"/>
      </a:schemeClr>
      <a:schemeClr val="accent5">
        <a:alpha val="50000"/>
      </a:schemeClr>
    </dgm:fillClrLst>
    <dgm:linClrLst meth="repeat">
      <a:schemeClr val="lt1"/>
    </dgm:linClrLst>
    <dgm:effectClrLst/>
    <dgm:txLinClrLst/>
    <dgm:txFillClrLst/>
    <dgm:txEffectClrLst/>
  </dgm:styleLbl>
  <dgm:styleLbl name="alignNode1">
    <dgm:fillClrLst>
      <a:schemeClr val="accent5">
        <a:alpha val="90000"/>
      </a:schemeClr>
      <a:schemeClr val="accent5">
        <a:alpha val="50000"/>
      </a:schemeClr>
    </dgm:fillClrLst>
    <dgm:linClrLst>
      <a:schemeClr val="accent5">
        <a:alpha val="90000"/>
      </a:schemeClr>
      <a:schemeClr val="accent5">
        <a:alpha val="50000"/>
      </a:schemeClr>
    </dgm:linClrLst>
    <dgm:effectClrLst/>
    <dgm:txLinClrLst/>
    <dgm:txFillClrLst/>
    <dgm:txEffectClrLst/>
  </dgm:styleLbl>
  <dgm:styleLbl name="lnNode1">
    <dgm:fillClrLst>
      <a:schemeClr val="accent5">
        <a:shade val="90000"/>
      </a:schemeClr>
      <a:schemeClr val="accent5">
        <a:alpha val="50000"/>
        <a:tint val="50000"/>
      </a:schemeClr>
    </dgm:fillClrLst>
    <dgm:linClrLst meth="repeat">
      <a:schemeClr val="lt1"/>
    </dgm:linClrLst>
    <dgm:effectClrLst/>
    <dgm:txLinClrLst/>
    <dgm:txFillClrLst/>
    <dgm:txEffectClrLst/>
  </dgm:styleLbl>
  <dgm:styleLbl name="vennNode1">
    <dgm:fillClrLst>
      <a:schemeClr val="accent5">
        <a:shade val="80000"/>
        <a:alpha val="50000"/>
      </a:schemeClr>
      <a:schemeClr val="accent5">
        <a:alpha val="20000"/>
      </a:schemeClr>
    </dgm:fillClrLst>
    <dgm:linClrLst meth="repeat">
      <a:schemeClr val="lt1"/>
    </dgm:linClrLst>
    <dgm:effectClrLst/>
    <dgm:txLinClrLst/>
    <dgm:txFillClrLst/>
    <dgm:txEffectClrLst/>
  </dgm:styleLbl>
  <dgm:styleLbl name="node2">
    <dgm:fillClrLst>
      <a:schemeClr val="accent5">
        <a:alpha val="70000"/>
      </a:schemeClr>
    </dgm:fillClrLst>
    <dgm:linClrLst meth="repeat">
      <a:schemeClr val="lt1"/>
    </dgm:linClrLst>
    <dgm:effectClrLst/>
    <dgm:txLinClrLst/>
    <dgm:txFillClrLst/>
    <dgm:txEffectClrLst/>
  </dgm:styleLbl>
  <dgm:styleLbl name="node3">
    <dgm:fillClrLst>
      <a:schemeClr val="accent5">
        <a:alpha val="50000"/>
      </a:schemeClr>
    </dgm:fillClrLst>
    <dgm:linClrLst meth="repeat">
      <a:schemeClr val="lt1"/>
    </dgm:linClrLst>
    <dgm:effectClrLst/>
    <dgm:txLinClrLst/>
    <dgm:txFillClrLst/>
    <dgm:txEffectClrLst/>
  </dgm:styleLbl>
  <dgm:styleLbl name="node4">
    <dgm:fillClrLst>
      <a:schemeClr val="accent5">
        <a:alpha val="30000"/>
      </a:schemeClr>
    </dgm:fillClrLst>
    <dgm:linClrLst meth="repeat">
      <a:schemeClr val="lt1"/>
    </dgm:linClrLst>
    <dgm:effectClrLst/>
    <dgm:txLinClrLst/>
    <dgm:txFillClrLst/>
    <dgm:txEffectClrLst/>
  </dgm:styleLbl>
  <dgm:styleLbl name="fgImgPlace1">
    <dgm:fillClrLst>
      <a:schemeClr val="accent5">
        <a:tint val="50000"/>
        <a:alpha val="90000"/>
      </a:schemeClr>
      <a:schemeClr val="accent5">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f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bgSibTrans2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dgm:txEffectClrLst/>
  </dgm:styleLbl>
  <dgm:styleLbl name="sibTrans1D1">
    <dgm:fillClrLst>
      <a:schemeClr val="accent5">
        <a:shade val="90000"/>
      </a:schemeClr>
      <a:schemeClr val="accent5">
        <a:tint val="50000"/>
      </a:schemeClr>
    </dgm:fillClrLst>
    <dgm:linClrLst>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alpha val="90000"/>
      </a:schemeClr>
    </dgm:fillClrLst>
    <dgm:linClrLst meth="repeat">
      <a:schemeClr val="lt1"/>
    </dgm:linClrLst>
    <dgm:effectClrLst/>
    <dgm:txLinClrLst/>
    <dgm:txFillClrLst/>
    <dgm:txEffectClrLst/>
  </dgm:styleLbl>
  <dgm:styleLbl name="asst1">
    <dgm:fillClrLst meth="repeat">
      <a:schemeClr val="accent5">
        <a:alpha val="90000"/>
      </a:schemeClr>
    </dgm:fillClrLst>
    <dgm:linClrLst meth="repeat">
      <a:schemeClr val="lt1"/>
    </dgm:linClrLst>
    <dgm:effectClrLst/>
    <dgm:txLinClrLst/>
    <dgm:txFillClrLst/>
    <dgm:txEffectClrLst/>
  </dgm:styleLbl>
  <dgm:styleLbl name="asst2">
    <dgm:fillClrLst>
      <a:schemeClr val="accent5">
        <a:alpha val="90000"/>
      </a:schemeClr>
    </dgm:fillClrLst>
    <dgm:linClrLst meth="repeat">
      <a:schemeClr val="lt1"/>
    </dgm:linClrLst>
    <dgm:effectClrLst/>
    <dgm:txLinClrLst/>
    <dgm:txFillClrLst/>
    <dgm:txEffectClrLst/>
  </dgm:styleLbl>
  <dgm:styleLbl name="asst3">
    <dgm:fillClrLst>
      <a:schemeClr val="accent5">
        <a:alpha val="70000"/>
      </a:schemeClr>
    </dgm:fillClrLst>
    <dgm:linClrLst meth="repeat">
      <a:schemeClr val="lt1"/>
    </dgm:linClrLst>
    <dgm:effectClrLst/>
    <dgm:txLinClrLst/>
    <dgm:txFillClrLst/>
    <dgm:txEffectClrLst/>
  </dgm:styleLbl>
  <dgm:styleLbl name="asst4">
    <dgm:fillClrLst>
      <a:schemeClr val="accent5">
        <a:alpha val="50000"/>
      </a:schemeClr>
    </dgm:fillClrLst>
    <dgm:linClrLst meth="repeat">
      <a:schemeClr val="lt1"/>
    </dgm:linClrLst>
    <dgm:effectClrLst/>
    <dgm:txLinClrLst/>
    <dgm:txFillClrLst/>
    <dgm:txEffectClrLst/>
  </dgm:styleLbl>
  <dgm:styleLbl name="parChTrans2D1">
    <dgm:fillClrLst meth="repeat">
      <a:schemeClr val="accent5">
        <a:shade val="8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5">
        <a:alpha val="90000"/>
      </a:schemeClr>
      <a:schemeClr val="accent5">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a:schemeClr val="accent5">
        <a:alpha val="90000"/>
        <a:tint val="40000"/>
      </a:schemeClr>
      <a:schemeClr val="accent5">
        <a:alpha val="5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F70C1D-6FE8-4B0A-AED0-D24FE4D3D6B1}" type="doc">
      <dgm:prSet loTypeId="urn:microsoft.com/office/officeart/2005/8/layout/vList2" loCatId="list" qsTypeId="urn:microsoft.com/office/officeart/2005/8/quickstyle/3d1" qsCatId="3D" csTypeId="urn:microsoft.com/office/officeart/2005/8/colors/accent5_5" csCatId="accent5" phldr="1"/>
      <dgm:spPr/>
      <dgm:t>
        <a:bodyPr/>
        <a:lstStyle/>
        <a:p>
          <a:endParaRPr lang="en-US"/>
        </a:p>
      </dgm:t>
    </dgm:pt>
    <dgm:pt modelId="{1B01353B-21E5-47E0-B9D7-242760CBE8E2}">
      <dgm:prSet phldrT="[Text]"/>
      <dgm:spPr>
        <a:solidFill>
          <a:srgbClr val="7030A0"/>
        </a:solidFill>
      </dgm:spPr>
      <dgm:t>
        <a:bodyPr/>
        <a:lstStyle/>
        <a:p>
          <a:pPr algn="ctr"/>
          <a:r>
            <a:rPr lang="en-US" dirty="0">
              <a:effectLst>
                <a:outerShdw blurRad="38100" dist="38100" dir="2700000" algn="tl">
                  <a:srgbClr val="000000">
                    <a:alpha val="43137"/>
                  </a:srgbClr>
                </a:outerShdw>
              </a:effectLst>
              <a:latin typeface="Garamond" panose="02020404030301010803" pitchFamily="18" charset="0"/>
            </a:rPr>
            <a:t>WEAR LAB COAT</a:t>
          </a:r>
        </a:p>
      </dgm:t>
    </dgm:pt>
    <dgm:pt modelId="{FEB6F9DB-B865-4660-B069-E4AABB352CBD}" type="parTrans" cxnId="{593E4F36-C2B6-45A1-BDFC-8C33D6686099}">
      <dgm:prSet/>
      <dgm:spPr/>
      <dgm:t>
        <a:bodyPr/>
        <a:lstStyle/>
        <a:p>
          <a:pPr algn="ctr"/>
          <a:endParaRPr lang="en-US">
            <a:latin typeface="Garamond" panose="02020404030301010803" pitchFamily="18" charset="0"/>
          </a:endParaRPr>
        </a:p>
      </dgm:t>
    </dgm:pt>
    <dgm:pt modelId="{324BFCA9-BA87-4669-BAC2-6EE63BA206DB}" type="sibTrans" cxnId="{593E4F36-C2B6-45A1-BDFC-8C33D6686099}">
      <dgm:prSet/>
      <dgm:spPr/>
      <dgm:t>
        <a:bodyPr/>
        <a:lstStyle/>
        <a:p>
          <a:pPr algn="ctr"/>
          <a:endParaRPr lang="en-US">
            <a:latin typeface="Garamond" panose="02020404030301010803" pitchFamily="18" charset="0"/>
          </a:endParaRPr>
        </a:p>
      </dgm:t>
    </dgm:pt>
    <dgm:pt modelId="{5AF5D3F1-BB93-4BAB-8887-A482553E9067}">
      <dgm:prSet phldrT="[Text]"/>
      <dgm:spPr>
        <a:solidFill>
          <a:srgbClr val="7558DE"/>
        </a:solidFill>
      </dgm:spPr>
      <dgm:t>
        <a:bodyPr/>
        <a:lstStyle/>
        <a:p>
          <a:pPr algn="ctr"/>
          <a:r>
            <a:rPr lang="en-US" dirty="0">
              <a:latin typeface="Garamond" panose="02020404030301010803" pitchFamily="18" charset="0"/>
            </a:rPr>
            <a:t>WEAR CLOSED SHOES</a:t>
          </a:r>
        </a:p>
      </dgm:t>
    </dgm:pt>
    <dgm:pt modelId="{5923810D-0E44-4501-B0EE-1A74A6EA7498}" type="parTrans" cxnId="{F237A64D-62E9-4520-9B2F-F114E5446B49}">
      <dgm:prSet/>
      <dgm:spPr/>
      <dgm:t>
        <a:bodyPr/>
        <a:lstStyle/>
        <a:p>
          <a:pPr algn="ctr"/>
          <a:endParaRPr lang="en-US">
            <a:latin typeface="Garamond" panose="02020404030301010803" pitchFamily="18" charset="0"/>
          </a:endParaRPr>
        </a:p>
      </dgm:t>
    </dgm:pt>
    <dgm:pt modelId="{F0D50079-D8C0-4C68-A551-03AF0C1EFA97}" type="sibTrans" cxnId="{F237A64D-62E9-4520-9B2F-F114E5446B49}">
      <dgm:prSet/>
      <dgm:spPr/>
      <dgm:t>
        <a:bodyPr/>
        <a:lstStyle/>
        <a:p>
          <a:pPr algn="ctr"/>
          <a:endParaRPr lang="en-US">
            <a:latin typeface="Garamond" panose="02020404030301010803" pitchFamily="18" charset="0"/>
          </a:endParaRPr>
        </a:p>
      </dgm:t>
    </dgm:pt>
    <dgm:pt modelId="{750C456B-BDC4-41CF-8BA7-9FBC22F4F011}">
      <dgm:prSet phldrT="[Text]"/>
      <dgm:spPr>
        <a:solidFill>
          <a:srgbClr val="4848E6"/>
        </a:solidFill>
      </dgm:spPr>
      <dgm:t>
        <a:bodyPr/>
        <a:lstStyle/>
        <a:p>
          <a:pPr algn="ctr"/>
          <a:r>
            <a:rPr lang="en-US" dirty="0">
              <a:latin typeface="Garamond" panose="02020404030301010803" pitchFamily="18" charset="0"/>
            </a:rPr>
            <a:t>TIE UP LONG HAIR</a:t>
          </a:r>
        </a:p>
      </dgm:t>
    </dgm:pt>
    <dgm:pt modelId="{C2DDCBB2-3DF1-4C1C-8D02-832185989550}" type="parTrans" cxnId="{AF35662A-B0CF-4DBA-995E-B45BFECA4174}">
      <dgm:prSet/>
      <dgm:spPr/>
      <dgm:t>
        <a:bodyPr/>
        <a:lstStyle/>
        <a:p>
          <a:pPr algn="ctr"/>
          <a:endParaRPr lang="en-US">
            <a:latin typeface="Garamond" panose="02020404030301010803" pitchFamily="18" charset="0"/>
          </a:endParaRPr>
        </a:p>
      </dgm:t>
    </dgm:pt>
    <dgm:pt modelId="{6CC8FBBE-59A5-4CD3-8667-97E2FFBB8790}" type="sibTrans" cxnId="{AF35662A-B0CF-4DBA-995E-B45BFECA4174}">
      <dgm:prSet/>
      <dgm:spPr/>
      <dgm:t>
        <a:bodyPr/>
        <a:lstStyle/>
        <a:p>
          <a:pPr algn="ctr"/>
          <a:endParaRPr lang="en-US">
            <a:latin typeface="Garamond" panose="02020404030301010803" pitchFamily="18" charset="0"/>
          </a:endParaRPr>
        </a:p>
      </dgm:t>
    </dgm:pt>
    <dgm:pt modelId="{C64DEAAC-97BB-4364-8E2C-338AF9BB06FC}" type="pres">
      <dgm:prSet presAssocID="{C7F70C1D-6FE8-4B0A-AED0-D24FE4D3D6B1}" presName="linear" presStyleCnt="0">
        <dgm:presLayoutVars>
          <dgm:animLvl val="lvl"/>
          <dgm:resizeHandles val="exact"/>
        </dgm:presLayoutVars>
      </dgm:prSet>
      <dgm:spPr/>
    </dgm:pt>
    <dgm:pt modelId="{8E6E3184-5C40-4FA2-A0BD-42EB4B70B76C}" type="pres">
      <dgm:prSet presAssocID="{1B01353B-21E5-47E0-B9D7-242760CBE8E2}" presName="parentText" presStyleLbl="node1" presStyleIdx="0" presStyleCnt="3">
        <dgm:presLayoutVars>
          <dgm:chMax val="0"/>
          <dgm:bulletEnabled val="1"/>
        </dgm:presLayoutVars>
      </dgm:prSet>
      <dgm:spPr/>
    </dgm:pt>
    <dgm:pt modelId="{C436BFD0-CE7E-4CFA-9AC1-9D780AC7F1B3}" type="pres">
      <dgm:prSet presAssocID="{324BFCA9-BA87-4669-BAC2-6EE63BA206DB}" presName="spacer" presStyleCnt="0"/>
      <dgm:spPr/>
    </dgm:pt>
    <dgm:pt modelId="{1621867E-3308-4C83-9F53-EEF91BE1EB73}" type="pres">
      <dgm:prSet presAssocID="{5AF5D3F1-BB93-4BAB-8887-A482553E9067}" presName="parentText" presStyleLbl="node1" presStyleIdx="1" presStyleCnt="3">
        <dgm:presLayoutVars>
          <dgm:chMax val="0"/>
          <dgm:bulletEnabled val="1"/>
        </dgm:presLayoutVars>
      </dgm:prSet>
      <dgm:spPr/>
    </dgm:pt>
    <dgm:pt modelId="{C37258C3-E3DD-48D2-81AD-FDF3A3FBE035}" type="pres">
      <dgm:prSet presAssocID="{F0D50079-D8C0-4C68-A551-03AF0C1EFA97}" presName="spacer" presStyleCnt="0"/>
      <dgm:spPr/>
    </dgm:pt>
    <dgm:pt modelId="{50778D20-A7C0-4A57-AABC-6E1AF68CEDA7}" type="pres">
      <dgm:prSet presAssocID="{750C456B-BDC4-41CF-8BA7-9FBC22F4F011}" presName="parentText" presStyleLbl="node1" presStyleIdx="2" presStyleCnt="3">
        <dgm:presLayoutVars>
          <dgm:chMax val="0"/>
          <dgm:bulletEnabled val="1"/>
        </dgm:presLayoutVars>
      </dgm:prSet>
      <dgm:spPr/>
    </dgm:pt>
  </dgm:ptLst>
  <dgm:cxnLst>
    <dgm:cxn modelId="{AF35662A-B0CF-4DBA-995E-B45BFECA4174}" srcId="{C7F70C1D-6FE8-4B0A-AED0-D24FE4D3D6B1}" destId="{750C456B-BDC4-41CF-8BA7-9FBC22F4F011}" srcOrd="2" destOrd="0" parTransId="{C2DDCBB2-3DF1-4C1C-8D02-832185989550}" sibTransId="{6CC8FBBE-59A5-4CD3-8667-97E2FFBB8790}"/>
    <dgm:cxn modelId="{726ABE2D-C70B-4B76-9191-F1F42B5289EC}" type="presOf" srcId="{1B01353B-21E5-47E0-B9D7-242760CBE8E2}" destId="{8E6E3184-5C40-4FA2-A0BD-42EB4B70B76C}" srcOrd="0" destOrd="0" presId="urn:microsoft.com/office/officeart/2005/8/layout/vList2"/>
    <dgm:cxn modelId="{593E4F36-C2B6-45A1-BDFC-8C33D6686099}" srcId="{C7F70C1D-6FE8-4B0A-AED0-D24FE4D3D6B1}" destId="{1B01353B-21E5-47E0-B9D7-242760CBE8E2}" srcOrd="0" destOrd="0" parTransId="{FEB6F9DB-B865-4660-B069-E4AABB352CBD}" sibTransId="{324BFCA9-BA87-4669-BAC2-6EE63BA206DB}"/>
    <dgm:cxn modelId="{F237A64D-62E9-4520-9B2F-F114E5446B49}" srcId="{C7F70C1D-6FE8-4B0A-AED0-D24FE4D3D6B1}" destId="{5AF5D3F1-BB93-4BAB-8887-A482553E9067}" srcOrd="1" destOrd="0" parTransId="{5923810D-0E44-4501-B0EE-1A74A6EA7498}" sibTransId="{F0D50079-D8C0-4C68-A551-03AF0C1EFA97}"/>
    <dgm:cxn modelId="{0461F5AE-384F-42E3-8838-619D3ED89D5E}" type="presOf" srcId="{5AF5D3F1-BB93-4BAB-8887-A482553E9067}" destId="{1621867E-3308-4C83-9F53-EEF91BE1EB73}" srcOrd="0" destOrd="0" presId="urn:microsoft.com/office/officeart/2005/8/layout/vList2"/>
    <dgm:cxn modelId="{876F15D2-0CCD-4ED8-832D-78BE4260E331}" type="presOf" srcId="{C7F70C1D-6FE8-4B0A-AED0-D24FE4D3D6B1}" destId="{C64DEAAC-97BB-4364-8E2C-338AF9BB06FC}" srcOrd="0" destOrd="0" presId="urn:microsoft.com/office/officeart/2005/8/layout/vList2"/>
    <dgm:cxn modelId="{2CA53EEE-B2BF-4A83-BF0D-5079D4CDA1E4}" type="presOf" srcId="{750C456B-BDC4-41CF-8BA7-9FBC22F4F011}" destId="{50778D20-A7C0-4A57-AABC-6E1AF68CEDA7}" srcOrd="0" destOrd="0" presId="urn:microsoft.com/office/officeart/2005/8/layout/vList2"/>
    <dgm:cxn modelId="{8D3DB5F4-2564-43FA-A062-A1D41A35DE3A}" type="presParOf" srcId="{C64DEAAC-97BB-4364-8E2C-338AF9BB06FC}" destId="{8E6E3184-5C40-4FA2-A0BD-42EB4B70B76C}" srcOrd="0" destOrd="0" presId="urn:microsoft.com/office/officeart/2005/8/layout/vList2"/>
    <dgm:cxn modelId="{4A266D80-E7B9-446A-A013-6302D5802825}" type="presParOf" srcId="{C64DEAAC-97BB-4364-8E2C-338AF9BB06FC}" destId="{C436BFD0-CE7E-4CFA-9AC1-9D780AC7F1B3}" srcOrd="1" destOrd="0" presId="urn:microsoft.com/office/officeart/2005/8/layout/vList2"/>
    <dgm:cxn modelId="{BD40443B-5C35-4476-868C-B68B8F0A1B78}" type="presParOf" srcId="{C64DEAAC-97BB-4364-8E2C-338AF9BB06FC}" destId="{1621867E-3308-4C83-9F53-EEF91BE1EB73}" srcOrd="2" destOrd="0" presId="urn:microsoft.com/office/officeart/2005/8/layout/vList2"/>
    <dgm:cxn modelId="{99729B10-BCF1-4A46-A240-B233101B0E94}" type="presParOf" srcId="{C64DEAAC-97BB-4364-8E2C-338AF9BB06FC}" destId="{C37258C3-E3DD-48D2-81AD-FDF3A3FBE035}" srcOrd="3" destOrd="0" presId="urn:microsoft.com/office/officeart/2005/8/layout/vList2"/>
    <dgm:cxn modelId="{C489E330-B4A6-43C0-84BC-1EBFFF6FA9A0}" type="presParOf" srcId="{C64DEAAC-97BB-4364-8E2C-338AF9BB06FC}" destId="{50778D20-A7C0-4A57-AABC-6E1AF68CEDA7}" srcOrd="4" destOrd="0" presId="urn:microsoft.com/office/officeart/2005/8/layout/vList2"/>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BB689C8-EBB3-4822-9D1D-728E48DEF830}" type="doc">
      <dgm:prSet loTypeId="urn:microsoft.com/office/officeart/2005/8/layout/vList2" loCatId="list" qsTypeId="urn:microsoft.com/office/officeart/2005/8/quickstyle/3d1" qsCatId="3D" csTypeId="urn:microsoft.com/office/officeart/2005/8/colors/accent1_2" csCatId="accent1" phldr="1"/>
      <dgm:spPr/>
      <dgm:t>
        <a:bodyPr/>
        <a:lstStyle/>
        <a:p>
          <a:endParaRPr lang="en-US"/>
        </a:p>
      </dgm:t>
    </dgm:pt>
    <dgm:pt modelId="{34FE69B9-AC19-4B2D-9463-57C791C920BE}">
      <dgm:prSet/>
      <dgm:spPr/>
      <dgm:t>
        <a:bodyPr/>
        <a:lstStyle/>
        <a:p>
          <a:pPr algn="ctr"/>
          <a:r>
            <a:rPr lang="en-US" dirty="0"/>
            <a:t>VIRTUAL </a:t>
          </a:r>
          <a:r>
            <a:rPr lang="en-US" b="0" i="0" dirty="0"/>
            <a:t>MICROSCOPE</a:t>
          </a:r>
        </a:p>
        <a:p>
          <a:pPr algn="ctr"/>
          <a:r>
            <a:rPr lang="en-US" b="0" i="0" dirty="0"/>
            <a:t> </a:t>
          </a:r>
          <a:r>
            <a:rPr lang="en-US" dirty="0"/>
            <a:t>https://www.ncbionetwork.org/iet/microscope/</a:t>
          </a:r>
        </a:p>
      </dgm:t>
    </dgm:pt>
    <dgm:pt modelId="{DF8912B8-2751-47A4-B7F0-E304C47F7992}" type="parTrans" cxnId="{2F495ECF-B0CB-4E1B-AD46-1D2D00883698}">
      <dgm:prSet/>
      <dgm:spPr/>
      <dgm:t>
        <a:bodyPr/>
        <a:lstStyle/>
        <a:p>
          <a:pPr algn="ctr"/>
          <a:endParaRPr lang="en-US"/>
        </a:p>
      </dgm:t>
    </dgm:pt>
    <dgm:pt modelId="{56435DA2-E992-4CA9-824C-64D2D68C6D22}" type="sibTrans" cxnId="{2F495ECF-B0CB-4E1B-AD46-1D2D00883698}">
      <dgm:prSet/>
      <dgm:spPr/>
      <dgm:t>
        <a:bodyPr/>
        <a:lstStyle/>
        <a:p>
          <a:pPr algn="ctr"/>
          <a:endParaRPr lang="en-US"/>
        </a:p>
      </dgm:t>
    </dgm:pt>
    <dgm:pt modelId="{66B46590-5EB9-479E-89A3-E6C74774E031}" type="pres">
      <dgm:prSet presAssocID="{3BB689C8-EBB3-4822-9D1D-728E48DEF830}" presName="linear" presStyleCnt="0">
        <dgm:presLayoutVars>
          <dgm:animLvl val="lvl"/>
          <dgm:resizeHandles val="exact"/>
        </dgm:presLayoutVars>
      </dgm:prSet>
      <dgm:spPr/>
    </dgm:pt>
    <dgm:pt modelId="{6D4AB47A-52E0-4866-B688-F000C425858F}" type="pres">
      <dgm:prSet presAssocID="{34FE69B9-AC19-4B2D-9463-57C791C920BE}" presName="parentText" presStyleLbl="node1" presStyleIdx="0" presStyleCnt="1">
        <dgm:presLayoutVars>
          <dgm:chMax val="0"/>
          <dgm:bulletEnabled val="1"/>
        </dgm:presLayoutVars>
      </dgm:prSet>
      <dgm:spPr/>
    </dgm:pt>
  </dgm:ptLst>
  <dgm:cxnLst>
    <dgm:cxn modelId="{FEBF8711-176C-4769-A421-F5144C35CBAA}" type="presOf" srcId="{3BB689C8-EBB3-4822-9D1D-728E48DEF830}" destId="{66B46590-5EB9-479E-89A3-E6C74774E031}" srcOrd="0" destOrd="0" presId="urn:microsoft.com/office/officeart/2005/8/layout/vList2"/>
    <dgm:cxn modelId="{2F495ECF-B0CB-4E1B-AD46-1D2D00883698}" srcId="{3BB689C8-EBB3-4822-9D1D-728E48DEF830}" destId="{34FE69B9-AC19-4B2D-9463-57C791C920BE}" srcOrd="0" destOrd="0" parTransId="{DF8912B8-2751-47A4-B7F0-E304C47F7992}" sibTransId="{56435DA2-E992-4CA9-824C-64D2D68C6D22}"/>
    <dgm:cxn modelId="{E6C1DDE1-9A71-4479-BBCC-1D4815ACB9C5}" type="presOf" srcId="{34FE69B9-AC19-4B2D-9463-57C791C920BE}" destId="{6D4AB47A-52E0-4866-B688-F000C425858F}" srcOrd="0" destOrd="0" presId="urn:microsoft.com/office/officeart/2005/8/layout/vList2"/>
    <dgm:cxn modelId="{733D8311-B99F-4955-BE46-9D06FC86EEFE}" type="presParOf" srcId="{66B46590-5EB9-479E-89A3-E6C74774E031}" destId="{6D4AB47A-52E0-4866-B688-F000C425858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E3184-5C40-4FA2-A0BD-42EB4B70B76C}">
      <dsp:nvSpPr>
        <dsp:cNvPr id="0" name=""/>
        <dsp:cNvSpPr/>
      </dsp:nvSpPr>
      <dsp:spPr>
        <a:xfrm>
          <a:off x="0" y="1096"/>
          <a:ext cx="7678881" cy="889200"/>
        </a:xfrm>
        <a:prstGeom prst="roundRect">
          <a:avLst/>
        </a:prstGeom>
        <a:solidFill>
          <a:srgbClr val="7030A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effectLst>
                <a:outerShdw blurRad="38100" dist="38100" dir="2700000" algn="tl">
                  <a:srgbClr val="000000">
                    <a:alpha val="43137"/>
                  </a:srgbClr>
                </a:outerShdw>
              </a:effectLst>
              <a:latin typeface="Garamond" panose="02020404030301010803" pitchFamily="18" charset="0"/>
            </a:rPr>
            <a:t>WEAR LAB COAT</a:t>
          </a:r>
        </a:p>
      </dsp:txBody>
      <dsp:txXfrm>
        <a:off x="43407" y="44503"/>
        <a:ext cx="7592067" cy="802386"/>
      </dsp:txXfrm>
    </dsp:sp>
    <dsp:sp modelId="{1621867E-3308-4C83-9F53-EEF91BE1EB73}">
      <dsp:nvSpPr>
        <dsp:cNvPr id="0" name=""/>
        <dsp:cNvSpPr/>
      </dsp:nvSpPr>
      <dsp:spPr>
        <a:xfrm>
          <a:off x="0" y="999736"/>
          <a:ext cx="7678881" cy="889200"/>
        </a:xfrm>
        <a:prstGeom prst="roundRect">
          <a:avLst/>
        </a:prstGeom>
        <a:solidFill>
          <a:srgbClr val="7558DE"/>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Garamond" panose="02020404030301010803" pitchFamily="18" charset="0"/>
            </a:rPr>
            <a:t>WEAR CLOSED SHOES</a:t>
          </a:r>
        </a:p>
      </dsp:txBody>
      <dsp:txXfrm>
        <a:off x="43407" y="1043143"/>
        <a:ext cx="7592067" cy="802386"/>
      </dsp:txXfrm>
    </dsp:sp>
    <dsp:sp modelId="{50778D20-A7C0-4A57-AABC-6E1AF68CEDA7}">
      <dsp:nvSpPr>
        <dsp:cNvPr id="0" name=""/>
        <dsp:cNvSpPr/>
      </dsp:nvSpPr>
      <dsp:spPr>
        <a:xfrm>
          <a:off x="0" y="1998376"/>
          <a:ext cx="7678881" cy="889200"/>
        </a:xfrm>
        <a:prstGeom prst="roundRect">
          <a:avLst/>
        </a:prstGeom>
        <a:solidFill>
          <a:srgbClr val="4848E6"/>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latin typeface="Garamond" panose="02020404030301010803" pitchFamily="18" charset="0"/>
            </a:rPr>
            <a:t>TIE UP LONG HAIR</a:t>
          </a:r>
        </a:p>
      </dsp:txBody>
      <dsp:txXfrm>
        <a:off x="43407" y="2041783"/>
        <a:ext cx="7592067" cy="8023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AB47A-52E0-4866-B688-F000C425858F}">
      <dsp:nvSpPr>
        <dsp:cNvPr id="0" name=""/>
        <dsp:cNvSpPr/>
      </dsp:nvSpPr>
      <dsp:spPr>
        <a:xfrm>
          <a:off x="0" y="1285884"/>
          <a:ext cx="10515600" cy="1779570"/>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VIRTUAL </a:t>
          </a:r>
          <a:r>
            <a:rPr lang="en-US" sz="3900" b="0" i="0" kern="1200" dirty="0"/>
            <a:t>MICROSCOPE</a:t>
          </a:r>
        </a:p>
        <a:p>
          <a:pPr marL="0" lvl="0" indent="0" algn="ctr" defTabSz="1733550">
            <a:lnSpc>
              <a:spcPct val="90000"/>
            </a:lnSpc>
            <a:spcBef>
              <a:spcPct val="0"/>
            </a:spcBef>
            <a:spcAft>
              <a:spcPct val="35000"/>
            </a:spcAft>
            <a:buNone/>
          </a:pPr>
          <a:r>
            <a:rPr lang="en-US" sz="3900" b="0" i="0" kern="1200" dirty="0"/>
            <a:t> </a:t>
          </a:r>
          <a:r>
            <a:rPr lang="en-US" sz="3900" kern="1200" dirty="0"/>
            <a:t>https://www.ncbionetwork.org/iet/microscope/</a:t>
          </a:r>
        </a:p>
      </dsp:txBody>
      <dsp:txXfrm>
        <a:off x="86871" y="1372755"/>
        <a:ext cx="10341858" cy="160582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50B6D6-7D54-4E18-ACC7-090670E4CC18}" type="datetimeFigureOut">
              <a:rPr lang="en-US" smtClean="0"/>
              <a:t>5/19/2025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B0EE88-FC99-4B44-888D-716C0EC0C260}" type="slidenum">
              <a:rPr lang="en-US" smtClean="0"/>
              <a:t>‹#›</a:t>
            </a:fld>
            <a:endParaRPr lang="en-US"/>
          </a:p>
        </p:txBody>
      </p:sp>
    </p:spTree>
    <p:extLst>
      <p:ext uri="{BB962C8B-B14F-4D97-AF65-F5344CB8AC3E}">
        <p14:creationId xmlns:p14="http://schemas.microsoft.com/office/powerpoint/2010/main" val="421715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86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i="0" kern="1200" dirty="0">
                <a:solidFill>
                  <a:schemeClr val="tx1"/>
                </a:solidFill>
                <a:effectLst/>
                <a:latin typeface="+mn-lt"/>
                <a:ea typeface="+mn-ea"/>
                <a:cs typeface="+mn-cs"/>
              </a:rPr>
              <a:t>refractive index, also called index of refraction, </a:t>
            </a:r>
            <a:r>
              <a:rPr lang="en-US" sz="1200" b="1" i="0" kern="1200" dirty="0">
                <a:solidFill>
                  <a:schemeClr val="tx1"/>
                </a:solidFill>
                <a:effectLst/>
                <a:latin typeface="+mn-lt"/>
                <a:ea typeface="+mn-ea"/>
                <a:cs typeface="+mn-cs"/>
              </a:rPr>
              <a:t>measure of the bending of a ray of light when passing from one medium into another</a:t>
            </a:r>
            <a:r>
              <a:rPr lang="en-US" sz="1200" b="0" i="0" kern="1200" dirty="0">
                <a:solidFill>
                  <a:schemeClr val="tx1"/>
                </a:solidFill>
                <a:effectLst/>
                <a:latin typeface="+mn-lt"/>
                <a:ea typeface="+mn-ea"/>
                <a:cs typeface="+mn-cs"/>
              </a:rPr>
              <a:t>. ... Refractive index is also equal to the velocity of light c of a given wavelength in empty space divided by its velocity v in a substance, or n = c/v.</a:t>
            </a:r>
            <a:endParaRPr dirty="0"/>
          </a:p>
        </p:txBody>
      </p:sp>
      <p:sp>
        <p:nvSpPr>
          <p:cNvPr id="132" name="Google Shape;132;p8: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6480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9: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p9: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7897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1: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11:notes"/>
          <p:cNvSpPr txBox="1">
            <a:spLocks noGrp="1"/>
          </p:cNvSpPr>
          <p:nvPr>
            <p:ph type="body" idx="1"/>
          </p:nvPr>
        </p:nvSpPr>
        <p:spPr>
          <a:xfrm>
            <a:off x="673577" y="4748163"/>
            <a:ext cx="5388610" cy="388486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11:notes"/>
          <p:cNvSpPr txBox="1">
            <a:spLocks noGrp="1"/>
          </p:cNvSpPr>
          <p:nvPr>
            <p:ph type="sldNum" idx="12"/>
          </p:nvPr>
        </p:nvSpPr>
        <p:spPr>
          <a:xfrm>
            <a:off x="3815373" y="9371286"/>
            <a:ext cx="2918831" cy="49502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065263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1: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11:notes"/>
          <p:cNvSpPr txBox="1">
            <a:spLocks noGrp="1"/>
          </p:cNvSpPr>
          <p:nvPr>
            <p:ph type="body" idx="1"/>
          </p:nvPr>
        </p:nvSpPr>
        <p:spPr>
          <a:xfrm>
            <a:off x="673577" y="4748163"/>
            <a:ext cx="5388610" cy="388486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11:notes"/>
          <p:cNvSpPr txBox="1">
            <a:spLocks noGrp="1"/>
          </p:cNvSpPr>
          <p:nvPr>
            <p:ph type="sldNum" idx="12"/>
          </p:nvPr>
        </p:nvSpPr>
        <p:spPr>
          <a:xfrm>
            <a:off x="3815373" y="9371286"/>
            <a:ext cx="2918831" cy="49502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0: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10: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1469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2: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6" name="Google Shape;166;p12: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6662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3: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3: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3: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13: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4924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4: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6" name="Google Shape;186;p14: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706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2: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65493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0214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3531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278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5: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7558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4: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4: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2562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6:notes"/>
          <p:cNvSpPr txBox="1">
            <a:spLocks noGrp="1"/>
          </p:cNvSpPr>
          <p:nvPr>
            <p:ph type="body" idx="1"/>
          </p:nvPr>
        </p:nvSpPr>
        <p:spPr>
          <a:xfrm>
            <a:off x="673577" y="4748163"/>
            <a:ext cx="5388610" cy="3884861"/>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6: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5699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7:notes"/>
          <p:cNvSpPr>
            <a:spLocks noGrp="1" noRot="1" noChangeAspect="1"/>
          </p:cNvSpPr>
          <p:nvPr>
            <p:ph type="sldImg" idx="2"/>
          </p:nvPr>
        </p:nvSpPr>
        <p:spPr>
          <a:xfrm>
            <a:off x="409575" y="1233488"/>
            <a:ext cx="5916613" cy="3328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7:notes"/>
          <p:cNvSpPr txBox="1">
            <a:spLocks noGrp="1"/>
          </p:cNvSpPr>
          <p:nvPr>
            <p:ph type="body" idx="1"/>
          </p:nvPr>
        </p:nvSpPr>
        <p:spPr>
          <a:xfrm>
            <a:off x="673577" y="4748163"/>
            <a:ext cx="5388610" cy="388486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7:notes"/>
          <p:cNvSpPr txBox="1">
            <a:spLocks noGrp="1"/>
          </p:cNvSpPr>
          <p:nvPr>
            <p:ph type="sldNum" idx="12"/>
          </p:nvPr>
        </p:nvSpPr>
        <p:spPr>
          <a:xfrm>
            <a:off x="3815373" y="9371286"/>
            <a:ext cx="2918831" cy="495028"/>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828703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1FB8391-67F0-43A5-A877-F5D1A12DC8C5}" type="datetimeFigureOut">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69077-1E7B-4FC2-95EC-53DD20540BE4}" type="slidenum">
              <a:rPr lang="en-US" smtClean="0"/>
              <a:t>‹#›</a:t>
            </a:fld>
            <a:endParaRPr lang="en-US"/>
          </a:p>
        </p:txBody>
      </p:sp>
    </p:spTree>
    <p:extLst>
      <p:ext uri="{BB962C8B-B14F-4D97-AF65-F5344CB8AC3E}">
        <p14:creationId xmlns:p14="http://schemas.microsoft.com/office/powerpoint/2010/main" val="301892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FB8391-67F0-43A5-A877-F5D1A12DC8C5}" type="datetimeFigureOut">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69077-1E7B-4FC2-95EC-53DD20540BE4}" type="slidenum">
              <a:rPr lang="en-US" smtClean="0"/>
              <a:t>‹#›</a:t>
            </a:fld>
            <a:endParaRPr lang="en-US"/>
          </a:p>
        </p:txBody>
      </p:sp>
    </p:spTree>
    <p:extLst>
      <p:ext uri="{BB962C8B-B14F-4D97-AF65-F5344CB8AC3E}">
        <p14:creationId xmlns:p14="http://schemas.microsoft.com/office/powerpoint/2010/main" val="3627748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FB8391-67F0-43A5-A877-F5D1A12DC8C5}" type="datetimeFigureOut">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69077-1E7B-4FC2-95EC-53DD20540BE4}" type="slidenum">
              <a:rPr lang="en-US" smtClean="0"/>
              <a:t>‹#›</a:t>
            </a:fld>
            <a:endParaRPr lang="en-US"/>
          </a:p>
        </p:txBody>
      </p:sp>
    </p:spTree>
    <p:extLst>
      <p:ext uri="{BB962C8B-B14F-4D97-AF65-F5344CB8AC3E}">
        <p14:creationId xmlns:p14="http://schemas.microsoft.com/office/powerpoint/2010/main" val="3098119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FB8391-67F0-43A5-A877-F5D1A12DC8C5}" type="datetimeFigureOut">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69077-1E7B-4FC2-95EC-53DD20540BE4}" type="slidenum">
              <a:rPr lang="en-US" smtClean="0"/>
              <a:t>‹#›</a:t>
            </a:fld>
            <a:endParaRPr lang="en-US"/>
          </a:p>
        </p:txBody>
      </p:sp>
    </p:spTree>
    <p:extLst>
      <p:ext uri="{BB962C8B-B14F-4D97-AF65-F5344CB8AC3E}">
        <p14:creationId xmlns:p14="http://schemas.microsoft.com/office/powerpoint/2010/main" val="1082910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1FB8391-67F0-43A5-A877-F5D1A12DC8C5}" type="datetimeFigureOut">
              <a:rPr lang="en-US" smtClean="0"/>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69077-1E7B-4FC2-95EC-53DD20540BE4}" type="slidenum">
              <a:rPr lang="en-US" smtClean="0"/>
              <a:t>‹#›</a:t>
            </a:fld>
            <a:endParaRPr lang="en-US"/>
          </a:p>
        </p:txBody>
      </p:sp>
    </p:spTree>
    <p:extLst>
      <p:ext uri="{BB962C8B-B14F-4D97-AF65-F5344CB8AC3E}">
        <p14:creationId xmlns:p14="http://schemas.microsoft.com/office/powerpoint/2010/main" val="4126514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1FB8391-67F0-43A5-A877-F5D1A12DC8C5}" type="datetimeFigureOut">
              <a:rPr lang="en-US" smtClean="0"/>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469077-1E7B-4FC2-95EC-53DD20540BE4}" type="slidenum">
              <a:rPr lang="en-US" smtClean="0"/>
              <a:t>‹#›</a:t>
            </a:fld>
            <a:endParaRPr lang="en-US"/>
          </a:p>
        </p:txBody>
      </p:sp>
    </p:spTree>
    <p:extLst>
      <p:ext uri="{BB962C8B-B14F-4D97-AF65-F5344CB8AC3E}">
        <p14:creationId xmlns:p14="http://schemas.microsoft.com/office/powerpoint/2010/main" val="3849461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1FB8391-67F0-43A5-A877-F5D1A12DC8C5}" type="datetimeFigureOut">
              <a:rPr lang="en-US" smtClean="0"/>
              <a:t>5/19/2025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469077-1E7B-4FC2-95EC-53DD20540BE4}" type="slidenum">
              <a:rPr lang="en-US" smtClean="0"/>
              <a:t>‹#›</a:t>
            </a:fld>
            <a:endParaRPr lang="en-US"/>
          </a:p>
        </p:txBody>
      </p:sp>
    </p:spTree>
    <p:extLst>
      <p:ext uri="{BB962C8B-B14F-4D97-AF65-F5344CB8AC3E}">
        <p14:creationId xmlns:p14="http://schemas.microsoft.com/office/powerpoint/2010/main" val="1225706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1FB8391-67F0-43A5-A877-F5D1A12DC8C5}" type="datetimeFigureOut">
              <a:rPr lang="en-US" smtClean="0"/>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469077-1E7B-4FC2-95EC-53DD20540BE4}" type="slidenum">
              <a:rPr lang="en-US" smtClean="0"/>
              <a:t>‹#›</a:t>
            </a:fld>
            <a:endParaRPr lang="en-US"/>
          </a:p>
        </p:txBody>
      </p:sp>
    </p:spTree>
    <p:extLst>
      <p:ext uri="{BB962C8B-B14F-4D97-AF65-F5344CB8AC3E}">
        <p14:creationId xmlns:p14="http://schemas.microsoft.com/office/powerpoint/2010/main" val="3087442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FB8391-67F0-43A5-A877-F5D1A12DC8C5}" type="datetimeFigureOut">
              <a:rPr lang="en-US" smtClean="0"/>
              <a:t>5/19/2025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469077-1E7B-4FC2-95EC-53DD20540BE4}" type="slidenum">
              <a:rPr lang="en-US" smtClean="0"/>
              <a:t>‹#›</a:t>
            </a:fld>
            <a:endParaRPr lang="en-US"/>
          </a:p>
        </p:txBody>
      </p:sp>
    </p:spTree>
    <p:extLst>
      <p:ext uri="{BB962C8B-B14F-4D97-AF65-F5344CB8AC3E}">
        <p14:creationId xmlns:p14="http://schemas.microsoft.com/office/powerpoint/2010/main" val="107760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1FB8391-67F0-43A5-A877-F5D1A12DC8C5}" type="datetimeFigureOut">
              <a:rPr lang="en-US" smtClean="0"/>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469077-1E7B-4FC2-95EC-53DD20540BE4}" type="slidenum">
              <a:rPr lang="en-US" smtClean="0"/>
              <a:t>‹#›</a:t>
            </a:fld>
            <a:endParaRPr lang="en-US"/>
          </a:p>
        </p:txBody>
      </p:sp>
    </p:spTree>
    <p:extLst>
      <p:ext uri="{BB962C8B-B14F-4D97-AF65-F5344CB8AC3E}">
        <p14:creationId xmlns:p14="http://schemas.microsoft.com/office/powerpoint/2010/main" val="818708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1FB8391-67F0-43A5-A877-F5D1A12DC8C5}" type="datetimeFigureOut">
              <a:rPr lang="en-US" smtClean="0"/>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469077-1E7B-4FC2-95EC-53DD20540BE4}" type="slidenum">
              <a:rPr lang="en-US" smtClean="0"/>
              <a:t>‹#›</a:t>
            </a:fld>
            <a:endParaRPr lang="en-US"/>
          </a:p>
        </p:txBody>
      </p:sp>
    </p:spTree>
    <p:extLst>
      <p:ext uri="{BB962C8B-B14F-4D97-AF65-F5344CB8AC3E}">
        <p14:creationId xmlns:p14="http://schemas.microsoft.com/office/powerpoint/2010/main" val="1783193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FB8391-67F0-43A5-A877-F5D1A12DC8C5}" type="datetimeFigureOut">
              <a:rPr lang="en-US" smtClean="0"/>
              <a:t>5/19/2025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69077-1E7B-4FC2-95EC-53DD20540BE4}" type="slidenum">
              <a:rPr lang="en-US" smtClean="0"/>
              <a:t>‹#›</a:t>
            </a:fld>
            <a:endParaRPr lang="en-US"/>
          </a:p>
        </p:txBody>
      </p:sp>
    </p:spTree>
    <p:extLst>
      <p:ext uri="{BB962C8B-B14F-4D97-AF65-F5344CB8AC3E}">
        <p14:creationId xmlns:p14="http://schemas.microsoft.com/office/powerpoint/2010/main" val="2493490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eg"/><Relationship Id="rId7" Type="http://schemas.openxmlformats.org/officeDocument/2006/relationships/diagramColors" Target="../diagrams/colors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9.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4985565" y="1561163"/>
            <a:ext cx="5900058" cy="1586985"/>
          </a:xfrm>
          <a:prstGeom prst="rect">
            <a:avLst/>
          </a:prstGeom>
          <a:noFill/>
          <a:ln>
            <a:noFill/>
          </a:ln>
        </p:spPr>
        <p:txBody>
          <a:bodyPr spcFirstLastPara="1" wrap="square" lIns="91425" tIns="45700" rIns="91425" bIns="45700" anchor="b" anchorCtr="0">
            <a:noAutofit/>
          </a:bodyPr>
          <a:lstStyle/>
          <a:p>
            <a:pPr lvl="0">
              <a:lnSpc>
                <a:spcPct val="100000"/>
              </a:lnSpc>
              <a:spcBef>
                <a:spcPts val="0"/>
              </a:spcBef>
              <a:buClr>
                <a:schemeClr val="dk1"/>
              </a:buClr>
              <a:buSzPts val="3000"/>
            </a:pPr>
            <a:r>
              <a:rPr lang="en-US" sz="3600" b="1" dirty="0">
                <a:effectLst>
                  <a:outerShdw blurRad="38100" dist="38100" dir="2700000" algn="tl">
                    <a:srgbClr val="000000">
                      <a:alpha val="43137"/>
                    </a:srgbClr>
                  </a:outerShdw>
                </a:effectLst>
                <a:latin typeface="Garamond" panose="02020404030301010803" pitchFamily="18" charset="0"/>
                <a:ea typeface="Verdana"/>
                <a:cs typeface="Times New Roman" panose="02020603050405020304" pitchFamily="18" charset="0"/>
                <a:sym typeface="Verdana"/>
              </a:rPr>
              <a:t>BIO103 Lab </a:t>
            </a:r>
            <a:br>
              <a:rPr lang="en-US" sz="3600" b="1" dirty="0">
                <a:effectLst>
                  <a:outerShdw blurRad="38100" dist="38100" dir="2700000" algn="tl">
                    <a:srgbClr val="000000">
                      <a:alpha val="43137"/>
                    </a:srgbClr>
                  </a:outerShdw>
                </a:effectLst>
                <a:latin typeface="Garamond" panose="02020404030301010803" pitchFamily="18" charset="0"/>
                <a:ea typeface="Verdana"/>
                <a:cs typeface="Times New Roman" panose="02020603050405020304" pitchFamily="18" charset="0"/>
                <a:sym typeface="Verdana"/>
              </a:rPr>
            </a:br>
            <a:r>
              <a:rPr lang="en-US" sz="2400" b="1" dirty="0">
                <a:effectLst>
                  <a:outerShdw blurRad="38100" dist="38100" dir="2700000" algn="tl">
                    <a:srgbClr val="000000">
                      <a:alpha val="43137"/>
                    </a:srgbClr>
                  </a:outerShdw>
                </a:effectLst>
                <a:latin typeface="Garamond" panose="02020404030301010803" pitchFamily="18" charset="0"/>
                <a:ea typeface="Verdana"/>
                <a:cs typeface="Times New Roman" panose="02020603050405020304" pitchFamily="18" charset="0"/>
                <a:sym typeface="Verdana"/>
              </a:rPr>
              <a:t>(1 credit hour)</a:t>
            </a:r>
            <a:br>
              <a:rPr lang="en-US" sz="3600" b="1" dirty="0">
                <a:effectLst>
                  <a:outerShdw blurRad="38100" dist="38100" dir="2700000" algn="tl">
                    <a:srgbClr val="000000">
                      <a:alpha val="43137"/>
                    </a:srgbClr>
                  </a:outerShdw>
                </a:effectLst>
                <a:latin typeface="Garamond" panose="02020404030301010803" pitchFamily="18" charset="0"/>
                <a:ea typeface="Verdana"/>
                <a:cs typeface="Times New Roman" panose="02020603050405020304" pitchFamily="18" charset="0"/>
                <a:sym typeface="Verdana"/>
              </a:rPr>
            </a:br>
            <a:r>
              <a:rPr lang="en-US" sz="3600" b="1" dirty="0">
                <a:effectLst>
                  <a:outerShdw blurRad="38100" dist="38100" dir="2700000" algn="tl">
                    <a:srgbClr val="000000">
                      <a:alpha val="43137"/>
                    </a:srgbClr>
                  </a:outerShdw>
                </a:effectLst>
                <a:latin typeface="Garamond" panose="02020404030301010803" pitchFamily="18" charset="0"/>
                <a:ea typeface="Verdana"/>
                <a:cs typeface="Times New Roman" panose="02020603050405020304" pitchFamily="18" charset="0"/>
                <a:sym typeface="Verdana"/>
              </a:rPr>
              <a:t>SUMMER 2025</a:t>
            </a:r>
            <a:endParaRPr sz="3600" b="1" dirty="0">
              <a:effectLst>
                <a:outerShdw blurRad="38100" dist="38100" dir="2700000" algn="tl">
                  <a:srgbClr val="000000">
                    <a:alpha val="43137"/>
                  </a:srgbClr>
                </a:outerShdw>
              </a:effectLst>
              <a:latin typeface="Garamond" panose="02020404030301010803" pitchFamily="18" charset="0"/>
              <a:ea typeface="Verdana"/>
              <a:cs typeface="Times New Roman" panose="02020603050405020304" pitchFamily="18" charset="0"/>
              <a:sym typeface="Verdana"/>
            </a:endParaRPr>
          </a:p>
        </p:txBody>
      </p:sp>
      <p:sp>
        <p:nvSpPr>
          <p:cNvPr id="89" name="Google Shape;89;p13"/>
          <p:cNvSpPr txBox="1">
            <a:spLocks noGrp="1"/>
          </p:cNvSpPr>
          <p:nvPr>
            <p:ph type="subTitle" idx="1"/>
          </p:nvPr>
        </p:nvSpPr>
        <p:spPr>
          <a:xfrm>
            <a:off x="4820195" y="3709852"/>
            <a:ext cx="5760719" cy="809897"/>
          </a:xfrm>
          <a:prstGeom prst="rect">
            <a:avLst/>
          </a:prstGeom>
          <a:noFill/>
          <a:ln>
            <a:noFill/>
          </a:ln>
        </p:spPr>
        <p:txBody>
          <a:bodyPr spcFirstLastPara="1" wrap="square" lIns="91425" tIns="45700" rIns="91425" bIns="45700" anchor="t" anchorCtr="0">
            <a:noAutofit/>
          </a:bodyPr>
          <a:lstStyle/>
          <a:p>
            <a:pPr marL="0" lvl="0" indent="0" algn="r" rtl="0">
              <a:lnSpc>
                <a:spcPct val="130000"/>
              </a:lnSpc>
              <a:spcBef>
                <a:spcPts val="1000"/>
              </a:spcBef>
              <a:spcAft>
                <a:spcPts val="0"/>
              </a:spcAft>
              <a:buClr>
                <a:schemeClr val="dk1"/>
              </a:buClr>
              <a:buSzPts val="1530"/>
              <a:buNone/>
            </a:pPr>
            <a:r>
              <a:rPr lang="en-US" b="1" dirty="0">
                <a:latin typeface="Times New Roman" panose="02020603050405020304" pitchFamily="18" charset="0"/>
                <a:ea typeface="Verdana"/>
                <a:cs typeface="Times New Roman" panose="02020603050405020304" pitchFamily="18" charset="0"/>
                <a:sym typeface="Verdana"/>
              </a:rPr>
              <a:t>Dept. of Biochemistry &amp; Microbiology</a:t>
            </a:r>
            <a:endParaRPr b="1" dirty="0">
              <a:latin typeface="Times New Roman" panose="02020603050405020304" pitchFamily="18" charset="0"/>
              <a:ea typeface="Verdana"/>
              <a:cs typeface="Times New Roman" panose="02020603050405020304" pitchFamily="18" charset="0"/>
              <a:sym typeface="Verdana"/>
            </a:endParaRPr>
          </a:p>
        </p:txBody>
      </p:sp>
      <p:pic>
        <p:nvPicPr>
          <p:cNvPr id="90" name="Google Shape;90;p13" descr="C:\Users\Abdul Khaleque\Desktop\NSU_logo.png"/>
          <p:cNvPicPr preferRelativeResize="0"/>
          <p:nvPr/>
        </p:nvPicPr>
        <p:blipFill rotWithShape="1">
          <a:blip r:embed="rId3">
            <a:alphaModFix/>
          </a:blip>
          <a:srcRect/>
          <a:stretch/>
        </p:blipFill>
        <p:spPr>
          <a:xfrm>
            <a:off x="600210" y="711923"/>
            <a:ext cx="3749722" cy="4690513"/>
          </a:xfrm>
          <a:prstGeom prst="rect">
            <a:avLst/>
          </a:prstGeom>
          <a:noFill/>
          <a:ln>
            <a:noFill/>
          </a:ln>
        </p:spPr>
      </p:pic>
    </p:spTree>
    <p:extLst>
      <p:ext uri="{BB962C8B-B14F-4D97-AF65-F5344CB8AC3E}">
        <p14:creationId xmlns:p14="http://schemas.microsoft.com/office/powerpoint/2010/main" val="1780018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838199" y="331200"/>
            <a:ext cx="10515600" cy="827949"/>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2500"/>
              <a:buFont typeface="Verdana"/>
              <a:buNone/>
            </a:pPr>
            <a:r>
              <a:rPr lang="en-US" sz="3200" b="1" dirty="0">
                <a:ln w="0"/>
                <a:solidFill>
                  <a:srgbClr val="7030A0"/>
                </a:solidFill>
                <a:effectLst>
                  <a:outerShdw blurRad="38100" dist="19050" dir="2700000" algn="tl" rotWithShape="0">
                    <a:schemeClr val="dk1">
                      <a:alpha val="40000"/>
                    </a:schemeClr>
                  </a:outerShdw>
                </a:effectLst>
                <a:latin typeface="Times New Roman" panose="02020603050405020304" pitchFamily="18" charset="0"/>
                <a:ea typeface="Verdana"/>
                <a:cs typeface="Times New Roman" panose="02020603050405020304" pitchFamily="18" charset="0"/>
                <a:sym typeface="Verdana"/>
              </a:rPr>
              <a:t>Rules for using Microscope </a:t>
            </a:r>
            <a:endParaRPr sz="5400" b="1" dirty="0">
              <a:ln w="0"/>
              <a:solidFill>
                <a:srgbClr val="7030A0"/>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29" name="Google Shape;129;p19"/>
          <p:cNvSpPr txBox="1">
            <a:spLocks noGrp="1"/>
          </p:cNvSpPr>
          <p:nvPr>
            <p:ph type="body" idx="1"/>
          </p:nvPr>
        </p:nvSpPr>
        <p:spPr>
          <a:xfrm>
            <a:off x="943295" y="1245140"/>
            <a:ext cx="10305408" cy="5281660"/>
          </a:xfrm>
          <a:prstGeom prst="rect">
            <a:avLst/>
          </a:prstGeom>
          <a:noFill/>
          <a:ln>
            <a:noFill/>
          </a:ln>
        </p:spPr>
        <p:txBody>
          <a:bodyPr spcFirstLastPara="1" wrap="square" lIns="91425" tIns="45700" rIns="91425" bIns="45700" anchor="t" anchorCtr="0">
            <a:noAutofit/>
          </a:bodyPr>
          <a:lstStyle/>
          <a:p>
            <a:pPr marL="228600" lvl="0" indent="-228600" algn="just" rtl="0">
              <a:lnSpc>
                <a:spcPct val="100000"/>
              </a:lnSpc>
              <a:spcBef>
                <a:spcPts val="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Always begin focusing with the 4X objective.</a:t>
            </a:r>
            <a:endParaRPr sz="24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Use immersion oil ONLY with the 100X objective (oil immersion lens). Oil immersion is essential for viewing individual bacteria.</a:t>
            </a:r>
            <a:endParaRPr sz="24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Use only a single DROP of oil.</a:t>
            </a:r>
            <a:endParaRPr sz="24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Remove the slide from the stage when you are done.</a:t>
            </a:r>
            <a:endParaRPr sz="24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ALWAYS clean immersion oil off the objective when you are done using the microscope. Use a Kim wipe or lens paper to clean the objective.</a:t>
            </a:r>
            <a:endParaRPr sz="2400" dirty="0">
              <a:latin typeface="Times New Roman" panose="02020603050405020304" pitchFamily="18" charset="0"/>
              <a:ea typeface="Verdana"/>
              <a:cs typeface="Times New Roman" panose="02020603050405020304" pitchFamily="18" charset="0"/>
              <a:sym typeface="Verdana"/>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Always place the 4X objective over the stage aperture and ensure that it is as far above the stage as possible before putting the microscope away.</a:t>
            </a:r>
            <a:endParaRPr sz="24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If the microscope is dirty or in the wrong place, tell your instructor or the lab assistant.</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5992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0"/>
          <p:cNvSpPr txBox="1">
            <a:spLocks noGrp="1"/>
          </p:cNvSpPr>
          <p:nvPr>
            <p:ph type="title"/>
          </p:nvPr>
        </p:nvSpPr>
        <p:spPr>
          <a:xfrm>
            <a:off x="1750422" y="187037"/>
            <a:ext cx="8674133" cy="101831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2500"/>
              <a:buFont typeface="Verdana"/>
              <a:buNone/>
            </a:pPr>
            <a:r>
              <a:rPr lang="en-US" sz="3200" dirty="0">
                <a:ln w="0"/>
                <a:solidFill>
                  <a:srgbClr val="7030A0"/>
                </a:solidFill>
                <a:effectLst>
                  <a:outerShdw blurRad="38100" dist="19050" dir="2700000" algn="tl" rotWithShape="0">
                    <a:schemeClr val="dk1">
                      <a:alpha val="40000"/>
                    </a:schemeClr>
                  </a:outerShdw>
                </a:effectLst>
                <a:latin typeface="Times New Roman" panose="02020603050405020304" pitchFamily="18" charset="0"/>
                <a:ea typeface="Verdana"/>
                <a:cs typeface="Times New Roman" panose="02020603050405020304" pitchFamily="18" charset="0"/>
                <a:sym typeface="Verdana"/>
              </a:rPr>
              <a:t>Microscopic observation of stained cell</a:t>
            </a:r>
            <a:endParaRPr sz="3200" dirty="0">
              <a:ln w="0"/>
              <a:solidFill>
                <a:srgbClr val="7030A0"/>
              </a:solidFill>
              <a:effectLst>
                <a:outerShdw blurRad="38100" dist="19050" dir="2700000" algn="tl" rotWithShape="0">
                  <a:schemeClr val="dk1">
                    <a:alpha val="40000"/>
                  </a:schemeClr>
                </a:outerShdw>
              </a:effectLst>
              <a:latin typeface="Times New Roman" panose="02020603050405020304" pitchFamily="18" charset="0"/>
              <a:ea typeface="Verdana"/>
              <a:cs typeface="Times New Roman" panose="02020603050405020304" pitchFamily="18" charset="0"/>
              <a:sym typeface="Verdana"/>
            </a:endParaRPr>
          </a:p>
        </p:txBody>
      </p:sp>
      <p:sp>
        <p:nvSpPr>
          <p:cNvPr id="135" name="Google Shape;135;p20"/>
          <p:cNvSpPr txBox="1">
            <a:spLocks noGrp="1"/>
          </p:cNvSpPr>
          <p:nvPr>
            <p:ph type="body" idx="1"/>
          </p:nvPr>
        </p:nvSpPr>
        <p:spPr>
          <a:xfrm>
            <a:off x="378823" y="1140033"/>
            <a:ext cx="11443063" cy="5361708"/>
          </a:xfrm>
          <a:prstGeom prst="rect">
            <a:avLst/>
          </a:prstGeom>
          <a:noFill/>
          <a:ln>
            <a:noFill/>
          </a:ln>
        </p:spPr>
        <p:txBody>
          <a:bodyPr spcFirstLastPara="1" wrap="square" lIns="91425" tIns="45700" rIns="91425" bIns="45700" anchor="t" anchorCtr="0">
            <a:noAutofit/>
          </a:bodyPr>
          <a:lstStyle/>
          <a:p>
            <a:pPr marL="228600" lvl="0" indent="-228600" algn="just" rtl="0">
              <a:lnSpc>
                <a:spcPct val="100000"/>
              </a:lnSpc>
              <a:spcBef>
                <a:spcPts val="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The purpose of this experiment is to use a compound microscope for the visualization of cellular morphology from permanent-stained slides of microbes.</a:t>
            </a:r>
            <a:endParaRPr sz="24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Microbiology is the study of all living organisms that are too small to be visible with naked eye.</a:t>
            </a:r>
            <a:endParaRPr sz="24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Normally microorganisms are transparent and have approximately the same refractive index of the air, so it is difficult to see them. With the high-power objective lens the shape, color and arrangement of the cell can be observed. </a:t>
            </a:r>
            <a:endParaRPr sz="2400" dirty="0">
              <a:latin typeface="Times New Roman" panose="02020603050405020304" pitchFamily="18" charset="0"/>
              <a:ea typeface="Verdana"/>
              <a:cs typeface="Times New Roman" panose="02020603050405020304" pitchFamily="18" charset="0"/>
              <a:sym typeface="Verdana"/>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To prevent difficulties staining is important after which the organisms get a different refractive index which makes a contrast between air and the cells. </a:t>
            </a:r>
            <a:endParaRPr sz="2400" dirty="0">
              <a:latin typeface="Times New Roman" panose="02020603050405020304" pitchFamily="18" charset="0"/>
              <a:ea typeface="Verdana"/>
              <a:cs typeface="Times New Roman" panose="02020603050405020304" pitchFamily="18" charset="0"/>
              <a:sym typeface="Verdana"/>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Microorganisms are divided into Bacillus (rod shaped), Coccus (spherical) and Spirillum (curved) on the basis of shapes. </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1990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fraction - Wikipedia">
            <a:extLst>
              <a:ext uri="{FF2B5EF4-FFF2-40B4-BE49-F238E27FC236}">
                <a16:creationId xmlns:a16="http://schemas.microsoft.com/office/drawing/2014/main" id="{9738EB8A-83BD-D65E-211D-880822D06896}"/>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5606631" y="3774332"/>
            <a:ext cx="5339299" cy="2997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ep into the spotlight: free portraits tomorrow at &quot;The Talent Show&quot; |  Spotlight photography, Light background images, Stage lighting design">
            <a:extLst>
              <a:ext uri="{FF2B5EF4-FFF2-40B4-BE49-F238E27FC236}">
                <a16:creationId xmlns:a16="http://schemas.microsoft.com/office/drawing/2014/main" id="{3A8AE144-E296-0E78-15B9-F02B752E5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926" y="265378"/>
            <a:ext cx="3406639" cy="50607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DECA41C-DB2E-08B9-00C4-FAA37EBBCE6E}"/>
              </a:ext>
            </a:extLst>
          </p:cNvPr>
          <p:cNvSpPr txBox="1"/>
          <p:nvPr/>
        </p:nvSpPr>
        <p:spPr>
          <a:xfrm>
            <a:off x="5606631" y="3927193"/>
            <a:ext cx="2911914" cy="369332"/>
          </a:xfrm>
          <a:prstGeom prst="rect">
            <a:avLst/>
          </a:prstGeom>
          <a:noFill/>
        </p:spPr>
        <p:txBody>
          <a:bodyPr wrap="square">
            <a:spAutoFit/>
          </a:bodyPr>
          <a:lstStyle/>
          <a:p>
            <a:r>
              <a:rPr lang="en-US" sz="1800" b="1" dirty="0">
                <a:solidFill>
                  <a:schemeClr val="bg1"/>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Refraction of light</a:t>
            </a:r>
            <a:endParaRPr lang="en-US" dirty="0">
              <a:solidFill>
                <a:schemeClr val="bg1"/>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98E7CD45-65CD-C1F7-B6E6-55AFC02E8627}"/>
              </a:ext>
            </a:extLst>
          </p:cNvPr>
          <p:cNvSpPr txBox="1"/>
          <p:nvPr/>
        </p:nvSpPr>
        <p:spPr>
          <a:xfrm>
            <a:off x="1784207" y="5392293"/>
            <a:ext cx="2207926" cy="1200329"/>
          </a:xfrm>
          <a:prstGeom prst="rect">
            <a:avLst/>
          </a:prstGeom>
          <a:noFill/>
        </p:spPr>
        <p:txBody>
          <a:bodyPr wrap="square">
            <a:spAutoFit/>
          </a:bodyPr>
          <a:lstStyle/>
          <a:p>
            <a:pPr algn="ctr"/>
            <a:r>
              <a:rPr lang="en-US" sz="1800" b="1" dirty="0">
                <a:latin typeface="Times New Roman" panose="02020603050405020304" pitchFamily="18" charset="0"/>
                <a:ea typeface="Verdana"/>
                <a:cs typeface="Times New Roman" panose="02020603050405020304" pitchFamily="18" charset="0"/>
                <a:sym typeface="Verdana"/>
              </a:rPr>
              <a:t>Spotlight </a:t>
            </a:r>
            <a:r>
              <a:rPr lang="en-US" sz="1800" dirty="0">
                <a:latin typeface="Times New Roman" panose="02020603050405020304" pitchFamily="18" charset="0"/>
                <a:ea typeface="Verdana"/>
                <a:cs typeface="Times New Roman" panose="02020603050405020304" pitchFamily="18" charset="0"/>
                <a:sym typeface="Verdana"/>
              </a:rPr>
              <a:t>focuses the light onto something just like</a:t>
            </a:r>
            <a:r>
              <a:rPr lang="en-US" sz="1800" b="1" dirty="0">
                <a:latin typeface="Times New Roman" panose="02020603050405020304" pitchFamily="18" charset="0"/>
                <a:ea typeface="Verdana"/>
                <a:cs typeface="Times New Roman" panose="02020603050405020304" pitchFamily="18" charset="0"/>
                <a:sym typeface="Verdana"/>
              </a:rPr>
              <a:t> Condenser lens.</a:t>
            </a:r>
            <a:endParaRPr lang="en-US" dirty="0"/>
          </a:p>
        </p:txBody>
      </p:sp>
      <p:pic>
        <p:nvPicPr>
          <p:cNvPr id="3" name="Picture 2">
            <a:extLst>
              <a:ext uri="{FF2B5EF4-FFF2-40B4-BE49-F238E27FC236}">
                <a16:creationId xmlns:a16="http://schemas.microsoft.com/office/drawing/2014/main" id="{FEDA4EE8-895E-1C0F-B120-B0694838558B}"/>
              </a:ext>
            </a:extLst>
          </p:cNvPr>
          <p:cNvPicPr>
            <a:picLocks noChangeAspect="1"/>
          </p:cNvPicPr>
          <p:nvPr/>
        </p:nvPicPr>
        <p:blipFill>
          <a:blip r:embed="rId4"/>
          <a:stretch>
            <a:fillRect/>
          </a:stretch>
        </p:blipFill>
        <p:spPr>
          <a:xfrm>
            <a:off x="5606631" y="0"/>
            <a:ext cx="5339299" cy="3774332"/>
          </a:xfrm>
          <a:prstGeom prst="rect">
            <a:avLst/>
          </a:prstGeom>
        </p:spPr>
      </p:pic>
    </p:spTree>
    <p:extLst>
      <p:ext uri="{BB962C8B-B14F-4D97-AF65-F5344CB8AC3E}">
        <p14:creationId xmlns:p14="http://schemas.microsoft.com/office/powerpoint/2010/main" val="3852421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651164" y="284066"/>
            <a:ext cx="10515600" cy="85407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FF0000"/>
              </a:buClr>
              <a:buSzPts val="2500"/>
              <a:buFont typeface="Verdana"/>
              <a:buNone/>
            </a:pPr>
            <a:r>
              <a:rPr lang="en-US" sz="4000" dirty="0">
                <a:ln w="0"/>
                <a:solidFill>
                  <a:srgbClr val="7030A0"/>
                </a:solidFill>
                <a:effectLst>
                  <a:outerShdw blurRad="38100" dist="19050" dir="2700000" algn="tl" rotWithShape="0">
                    <a:schemeClr val="dk1">
                      <a:alpha val="40000"/>
                    </a:schemeClr>
                  </a:outerShdw>
                </a:effectLst>
                <a:latin typeface="Garamond" panose="02020404030301010803" pitchFamily="18" charset="0"/>
                <a:ea typeface="Verdana"/>
                <a:cs typeface="Times New Roman" panose="02020603050405020304" pitchFamily="18" charset="0"/>
                <a:sym typeface="Verdana"/>
              </a:rPr>
              <a:t>Methods and Materials</a:t>
            </a:r>
            <a:endParaRPr sz="4000" dirty="0">
              <a:ln w="0"/>
              <a:solidFill>
                <a:srgbClr val="7030A0"/>
              </a:solidFill>
              <a:effectLst>
                <a:outerShdw blurRad="38100" dist="19050" dir="2700000" algn="tl" rotWithShape="0">
                  <a:schemeClr val="dk1">
                    <a:alpha val="40000"/>
                  </a:schemeClr>
                </a:outerShdw>
              </a:effectLst>
              <a:latin typeface="Garamond" panose="02020404030301010803" pitchFamily="18" charset="0"/>
              <a:ea typeface="Arial"/>
              <a:cs typeface="Times New Roman" panose="02020603050405020304" pitchFamily="18" charset="0"/>
              <a:sym typeface="Arial"/>
            </a:endParaRPr>
          </a:p>
        </p:txBody>
      </p:sp>
      <p:sp>
        <p:nvSpPr>
          <p:cNvPr id="141" name="Google Shape;141;p21"/>
          <p:cNvSpPr txBox="1">
            <a:spLocks noGrp="1"/>
          </p:cNvSpPr>
          <p:nvPr>
            <p:ph type="body" idx="1"/>
          </p:nvPr>
        </p:nvSpPr>
        <p:spPr>
          <a:xfrm>
            <a:off x="520731" y="1485290"/>
            <a:ext cx="3955565" cy="4791876"/>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1800"/>
              <a:buChar char="•"/>
            </a:pPr>
            <a:r>
              <a:rPr lang="en-US" sz="2400" b="1" dirty="0">
                <a:latin typeface="Garamond" panose="02020404030301010803" pitchFamily="18" charset="0"/>
                <a:ea typeface="Verdana"/>
                <a:cs typeface="Times New Roman" panose="02020603050405020304" pitchFamily="18" charset="0"/>
                <a:sym typeface="Verdana"/>
              </a:rPr>
              <a:t>Materials</a:t>
            </a:r>
            <a:endParaRPr sz="2400" b="1" dirty="0">
              <a:latin typeface="Garamond" panose="02020404030301010803" pitchFamily="18" charset="0"/>
              <a:cs typeface="Times New Roman" panose="02020603050405020304" pitchFamily="18" charset="0"/>
            </a:endParaRPr>
          </a:p>
          <a:p>
            <a:pPr marL="0" lvl="0" indent="0" algn="l" rtl="0">
              <a:lnSpc>
                <a:spcPct val="90000"/>
              </a:lnSpc>
              <a:spcBef>
                <a:spcPts val="1000"/>
              </a:spcBef>
              <a:spcAft>
                <a:spcPts val="0"/>
              </a:spcAft>
              <a:buClr>
                <a:schemeClr val="dk1"/>
              </a:buClr>
              <a:buSzPts val="2000"/>
              <a:buNone/>
            </a:pPr>
            <a:endParaRPr sz="2400" dirty="0">
              <a:latin typeface="Times New Roman" panose="02020603050405020304" pitchFamily="18" charset="0"/>
              <a:ea typeface="Verdana"/>
              <a:cs typeface="Times New Roman" panose="02020603050405020304" pitchFamily="18" charset="0"/>
              <a:sym typeface="Verdana"/>
            </a:endParaRPr>
          </a:p>
          <a:p>
            <a:pPr marL="685800" lvl="1" indent="-228600" algn="l" rtl="0">
              <a:lnSpc>
                <a:spcPct val="90000"/>
              </a:lnSpc>
              <a:spcBef>
                <a:spcPts val="500"/>
              </a:spcBef>
              <a:spcAft>
                <a:spcPts val="0"/>
              </a:spcAft>
              <a:buClr>
                <a:schemeClr val="dk1"/>
              </a:buClr>
              <a:buSzPts val="2000"/>
              <a:buFont typeface="Noto Sans Symbols"/>
              <a:buChar char="⮚"/>
            </a:pPr>
            <a:r>
              <a:rPr lang="en-US" dirty="0">
                <a:latin typeface="Times New Roman" panose="02020603050405020304" pitchFamily="18" charset="0"/>
                <a:ea typeface="Verdana"/>
                <a:cs typeface="Times New Roman" panose="02020603050405020304" pitchFamily="18" charset="0"/>
                <a:sym typeface="Verdana"/>
              </a:rPr>
              <a:t> Compound microscope </a:t>
            </a:r>
            <a:endParaRPr dirty="0">
              <a:latin typeface="Times New Roman" panose="02020603050405020304" pitchFamily="18" charset="0"/>
              <a:cs typeface="Times New Roman" panose="02020603050405020304" pitchFamily="18" charset="0"/>
            </a:endParaRPr>
          </a:p>
          <a:p>
            <a:pPr marL="685800" lvl="1" indent="-228600" algn="l" rtl="0">
              <a:lnSpc>
                <a:spcPct val="90000"/>
              </a:lnSpc>
              <a:spcBef>
                <a:spcPts val="500"/>
              </a:spcBef>
              <a:spcAft>
                <a:spcPts val="0"/>
              </a:spcAft>
              <a:buClr>
                <a:schemeClr val="dk1"/>
              </a:buClr>
              <a:buSzPts val="1800"/>
              <a:buFont typeface="Noto Sans Symbols"/>
              <a:buChar char="⮚"/>
            </a:pPr>
            <a:r>
              <a:rPr lang="en-US" dirty="0">
                <a:latin typeface="Times New Roman" panose="02020603050405020304" pitchFamily="18" charset="0"/>
                <a:ea typeface="Verdana"/>
                <a:cs typeface="Times New Roman" panose="02020603050405020304" pitchFamily="18" charset="0"/>
                <a:sym typeface="Verdana"/>
              </a:rPr>
              <a:t> Slide </a:t>
            </a:r>
            <a:endParaRPr dirty="0">
              <a:latin typeface="Times New Roman" panose="02020603050405020304" pitchFamily="18" charset="0"/>
              <a:ea typeface="Verdana"/>
              <a:cs typeface="Times New Roman" panose="02020603050405020304" pitchFamily="18" charset="0"/>
              <a:sym typeface="Verdana"/>
            </a:endParaRPr>
          </a:p>
          <a:p>
            <a:pPr marL="685800" lvl="1" indent="-228600" algn="l" rtl="0">
              <a:lnSpc>
                <a:spcPct val="90000"/>
              </a:lnSpc>
              <a:spcBef>
                <a:spcPts val="500"/>
              </a:spcBef>
              <a:spcAft>
                <a:spcPts val="0"/>
              </a:spcAft>
              <a:buClr>
                <a:schemeClr val="dk1"/>
              </a:buClr>
              <a:buSzPts val="1800"/>
              <a:buFont typeface="Noto Sans Symbols"/>
              <a:buChar char="⮚"/>
            </a:pPr>
            <a:r>
              <a:rPr lang="en-US" dirty="0">
                <a:latin typeface="Times New Roman" panose="02020603050405020304" pitchFamily="18" charset="0"/>
                <a:ea typeface="Verdana"/>
                <a:cs typeface="Times New Roman" panose="02020603050405020304" pitchFamily="18" charset="0"/>
                <a:sym typeface="Verdana"/>
              </a:rPr>
              <a:t> Cotton </a:t>
            </a:r>
            <a:endParaRPr dirty="0">
              <a:latin typeface="Times New Roman" panose="02020603050405020304" pitchFamily="18" charset="0"/>
              <a:ea typeface="Verdana"/>
              <a:cs typeface="Times New Roman" panose="02020603050405020304" pitchFamily="18" charset="0"/>
              <a:sym typeface="Verdana"/>
            </a:endParaRPr>
          </a:p>
          <a:p>
            <a:pPr marL="685800" lvl="1" indent="-228600" algn="l" rtl="0">
              <a:lnSpc>
                <a:spcPct val="90000"/>
              </a:lnSpc>
              <a:spcBef>
                <a:spcPts val="500"/>
              </a:spcBef>
              <a:spcAft>
                <a:spcPts val="0"/>
              </a:spcAft>
              <a:buClr>
                <a:schemeClr val="dk1"/>
              </a:buClr>
              <a:buSzPts val="1800"/>
              <a:buFont typeface="Noto Sans Symbols"/>
              <a:buChar char="⮚"/>
            </a:pPr>
            <a:r>
              <a:rPr lang="en-US" dirty="0">
                <a:latin typeface="Times New Roman" panose="02020603050405020304" pitchFamily="18" charset="0"/>
                <a:ea typeface="Verdana"/>
                <a:cs typeface="Times New Roman" panose="02020603050405020304" pitchFamily="18" charset="0"/>
                <a:sym typeface="Verdana"/>
              </a:rPr>
              <a:t> Ethanol</a:t>
            </a:r>
            <a:endParaRPr dirty="0">
              <a:latin typeface="Times New Roman" panose="02020603050405020304" pitchFamily="18" charset="0"/>
              <a:ea typeface="Verdana"/>
              <a:cs typeface="Times New Roman" panose="02020603050405020304" pitchFamily="18" charset="0"/>
              <a:sym typeface="Verdana"/>
            </a:endParaRPr>
          </a:p>
          <a:p>
            <a:pPr marL="228600" lvl="0" indent="-101600" algn="l" rtl="0">
              <a:lnSpc>
                <a:spcPct val="90000"/>
              </a:lnSpc>
              <a:spcBef>
                <a:spcPts val="1000"/>
              </a:spcBef>
              <a:spcAft>
                <a:spcPts val="0"/>
              </a:spcAft>
              <a:buClr>
                <a:schemeClr val="dk1"/>
              </a:buClr>
              <a:buSzPts val="2000"/>
              <a:buNone/>
            </a:pPr>
            <a:endParaRPr sz="2400" dirty="0">
              <a:latin typeface="Times New Roman" panose="02020603050405020304" pitchFamily="18" charset="0"/>
              <a:ea typeface="Verdana"/>
              <a:cs typeface="Times New Roman" panose="02020603050405020304" pitchFamily="18" charset="0"/>
              <a:sym typeface="Verdana"/>
            </a:endParaRPr>
          </a:p>
        </p:txBody>
      </p:sp>
      <p:sp>
        <p:nvSpPr>
          <p:cNvPr id="142" name="Google Shape;142;p21"/>
          <p:cNvSpPr txBox="1"/>
          <p:nvPr/>
        </p:nvSpPr>
        <p:spPr>
          <a:xfrm>
            <a:off x="4958722" y="1326031"/>
            <a:ext cx="6941542" cy="5110395"/>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1800"/>
              <a:buFont typeface="Arial"/>
              <a:buChar char="•"/>
            </a:pPr>
            <a:r>
              <a:rPr lang="en-US" sz="2400" b="1" dirty="0">
                <a:solidFill>
                  <a:schemeClr val="dk1"/>
                </a:solidFill>
                <a:latin typeface="Garamond" panose="02020404030301010803" pitchFamily="18" charset="0"/>
                <a:ea typeface="Verdana"/>
                <a:cs typeface="Times New Roman" panose="02020603050405020304" pitchFamily="18" charset="0"/>
                <a:sym typeface="Verdana"/>
              </a:rPr>
              <a:t>Procedure</a:t>
            </a:r>
            <a:endParaRPr sz="2400" b="1" dirty="0">
              <a:latin typeface="Garamond" panose="02020404030301010803" pitchFamily="18" charset="0"/>
              <a:cs typeface="Times New Roman" panose="02020603050405020304" pitchFamily="18" charset="0"/>
            </a:endParaRPr>
          </a:p>
          <a:p>
            <a:pPr marL="228600" marR="0" lvl="0" indent="-228600" algn="l" rtl="0">
              <a:lnSpc>
                <a:spcPct val="150000"/>
              </a:lnSpc>
              <a:spcBef>
                <a:spcPts val="1000"/>
              </a:spcBef>
              <a:spcAft>
                <a:spcPts val="0"/>
              </a:spcAft>
              <a:buClr>
                <a:schemeClr val="dk1"/>
              </a:buClr>
              <a:buSzPts val="1800"/>
              <a:buFont typeface="Noto Sans Symbols"/>
              <a:buChar char="⮚"/>
            </a:pPr>
            <a:r>
              <a:rPr lang="en-US" sz="2400" dirty="0">
                <a:solidFill>
                  <a:schemeClr val="dk1"/>
                </a:solidFill>
                <a:latin typeface="Times New Roman" panose="02020603050405020304" pitchFamily="18" charset="0"/>
                <a:ea typeface="Verdana"/>
                <a:cs typeface="Times New Roman" panose="02020603050405020304" pitchFamily="18" charset="0"/>
                <a:sym typeface="Verdana"/>
              </a:rPr>
              <a:t> We have already reviewed the instructions for the use of microscope giving special attention to the use of oil immersion objective lens. Refer to those instructions for viewing the prepared slides.</a:t>
            </a:r>
            <a:endParaRPr sz="2400" dirty="0">
              <a:latin typeface="Times New Roman" panose="02020603050405020304" pitchFamily="18" charset="0"/>
              <a:cs typeface="Times New Roman" panose="02020603050405020304" pitchFamily="18" charset="0"/>
            </a:endParaRPr>
          </a:p>
          <a:p>
            <a:pPr marL="228600" marR="0" lvl="0" indent="-228600" algn="l" rtl="0">
              <a:lnSpc>
                <a:spcPct val="150000"/>
              </a:lnSpc>
              <a:spcBef>
                <a:spcPts val="1000"/>
              </a:spcBef>
              <a:spcAft>
                <a:spcPts val="0"/>
              </a:spcAft>
              <a:buClr>
                <a:schemeClr val="dk1"/>
              </a:buClr>
              <a:buSzPts val="1800"/>
              <a:buFont typeface="Noto Sans Symbols"/>
              <a:buChar char="⮚"/>
            </a:pPr>
            <a:r>
              <a:rPr lang="en-US" sz="2400" dirty="0">
                <a:solidFill>
                  <a:schemeClr val="dk1"/>
                </a:solidFill>
                <a:latin typeface="Times New Roman" panose="02020603050405020304" pitchFamily="18" charset="0"/>
                <a:ea typeface="Verdana"/>
                <a:cs typeface="Times New Roman" panose="02020603050405020304" pitchFamily="18" charset="0"/>
                <a:sym typeface="Verdana"/>
              </a:rPr>
              <a:t> Observe the shapes and the relative sizes of the cells under the high-power lens and oil immersion objectives. Refer to the “Notes” section to learn about the organisms.</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1088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EDEFA"/>
        </a:solidFill>
        <a:effectLst/>
      </p:bgPr>
    </p:bg>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46D5332-E6EB-9274-BB32-596EB5FA9F39}"/>
              </a:ext>
            </a:extLst>
          </p:cNvPr>
          <p:cNvGraphicFramePr>
            <a:graphicFrameLocks noGrp="1"/>
          </p:cNvGraphicFramePr>
          <p:nvPr>
            <p:ph idx="1"/>
            <p:extLst>
              <p:ext uri="{D42A27DB-BD31-4B8C-83A1-F6EECF244321}">
                <p14:modId xmlns:p14="http://schemas.microsoft.com/office/powerpoint/2010/main" val="755806344"/>
              </p:ext>
            </p:extLst>
          </p:nvPr>
        </p:nvGraphicFramePr>
        <p:xfrm>
          <a:off x="1052208" y="125333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72641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34C7-324D-2B7F-B404-27D80C3ACFE5}"/>
              </a:ext>
            </a:extLst>
          </p:cNvPr>
          <p:cNvSpPr>
            <a:spLocks noGrp="1"/>
          </p:cNvSpPr>
          <p:nvPr>
            <p:ph type="title"/>
          </p:nvPr>
        </p:nvSpPr>
        <p:spPr>
          <a:xfrm>
            <a:off x="838200" y="2103437"/>
            <a:ext cx="10515600" cy="1325563"/>
          </a:xfrm>
        </p:spPr>
        <p:txBody>
          <a:bodyPr>
            <a:normAutofit fontScale="90000"/>
          </a:bodyPr>
          <a:lstStyle/>
          <a:p>
            <a:pPr lvl="0" algn="ctr">
              <a:lnSpc>
                <a:spcPct val="150000"/>
              </a:lnSpc>
            </a:pPr>
            <a:br>
              <a:rPr lang="en-US" sz="4400" b="1" dirty="0">
                <a:latin typeface="Times New Roman" panose="02020603050405020304" pitchFamily="18" charset="0"/>
                <a:ea typeface="Verdana"/>
                <a:cs typeface="Times New Roman" panose="02020603050405020304" pitchFamily="18" charset="0"/>
                <a:sym typeface="Verdana"/>
              </a:rPr>
            </a:br>
            <a:r>
              <a:rPr lang="en-US" sz="4400" b="1" dirty="0">
                <a:latin typeface="Times New Roman" panose="02020603050405020304" pitchFamily="18" charset="0"/>
                <a:ea typeface="Verdana"/>
                <a:cs typeface="Times New Roman" panose="02020603050405020304" pitchFamily="18" charset="0"/>
                <a:sym typeface="Verdana"/>
              </a:rPr>
              <a:t>Microscopic observation of Prokaryotic cells.</a:t>
            </a:r>
            <a:endParaRPr lang="en-US" dirty="0"/>
          </a:p>
        </p:txBody>
      </p:sp>
      <p:pic>
        <p:nvPicPr>
          <p:cNvPr id="4" name="Picture 3">
            <a:extLst>
              <a:ext uri="{FF2B5EF4-FFF2-40B4-BE49-F238E27FC236}">
                <a16:creationId xmlns:a16="http://schemas.microsoft.com/office/drawing/2014/main" id="{D8A27A0C-BBF0-36EF-5F49-8D6E0E070B0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9726" y="1387163"/>
            <a:ext cx="1432548" cy="14325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99439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cillus subtilis microscopy. Bacillus subtilis Gram-stain and cell  morphology. Bacillus subtilis micrograph, appearance under the microscope. B .subtilis microscopic picture.">
            <a:extLst>
              <a:ext uri="{FF2B5EF4-FFF2-40B4-BE49-F238E27FC236}">
                <a16:creationId xmlns:a16="http://schemas.microsoft.com/office/drawing/2014/main" id="{45A96826-62C3-47AF-8FFA-64C23E1C8B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1676" y="1043959"/>
            <a:ext cx="4516182" cy="4516182"/>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57;p23">
            <a:extLst>
              <a:ext uri="{FF2B5EF4-FFF2-40B4-BE49-F238E27FC236}">
                <a16:creationId xmlns:a16="http://schemas.microsoft.com/office/drawing/2014/main" id="{DD01DCFC-D545-4BAD-8B81-6449DC59CA93}"/>
              </a:ext>
            </a:extLst>
          </p:cNvPr>
          <p:cNvSpPr txBox="1">
            <a:spLocks noGrp="1"/>
          </p:cNvSpPr>
          <p:nvPr>
            <p:ph type="title"/>
          </p:nvPr>
        </p:nvSpPr>
        <p:spPr>
          <a:xfrm>
            <a:off x="591675" y="214415"/>
            <a:ext cx="7918143" cy="688612"/>
          </a:xfrm>
          <a:prstGeom prst="rect">
            <a:avLst/>
          </a:prstGeom>
          <a:noFill/>
          <a:ln>
            <a:noFill/>
          </a:ln>
        </p:spPr>
        <p:txBody>
          <a:bodyPr spcFirstLastPara="1" wrap="square" lIns="91425" tIns="45700" rIns="91425" bIns="45700" anchor="ctr" anchorCtr="0">
            <a:noAutofit/>
          </a:bodyPr>
          <a:lstStyle/>
          <a:p>
            <a:pPr lvl="0">
              <a:spcBef>
                <a:spcPts val="0"/>
              </a:spcBef>
              <a:buClr>
                <a:schemeClr val="dk1"/>
              </a:buClr>
              <a:buSzPts val="2500"/>
            </a:pPr>
            <a:r>
              <a:rPr lang="en-US" sz="28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Microscopic observation of Prokaryotic cells.</a:t>
            </a:r>
            <a:endParaRPr sz="28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endParaRPr>
          </a:p>
        </p:txBody>
      </p:sp>
      <p:pic>
        <p:nvPicPr>
          <p:cNvPr id="7" name="Picture 6">
            <a:extLst>
              <a:ext uri="{FF2B5EF4-FFF2-40B4-BE49-F238E27FC236}">
                <a16:creationId xmlns:a16="http://schemas.microsoft.com/office/drawing/2014/main" id="{B43C2EE2-868A-4A69-BCD0-A035A12E53E2}"/>
              </a:ext>
            </a:extLst>
          </p:cNvPr>
          <p:cNvPicPr>
            <a:picLocks noChangeAspect="1"/>
          </p:cNvPicPr>
          <p:nvPr/>
        </p:nvPicPr>
        <p:blipFill>
          <a:blip r:embed="rId3"/>
          <a:stretch>
            <a:fillRect/>
          </a:stretch>
        </p:blipFill>
        <p:spPr>
          <a:xfrm>
            <a:off x="5774814" y="1043959"/>
            <a:ext cx="6021576" cy="4516182"/>
          </a:xfrm>
          <a:prstGeom prst="rect">
            <a:avLst/>
          </a:prstGeom>
        </p:spPr>
      </p:pic>
      <p:sp>
        <p:nvSpPr>
          <p:cNvPr id="8" name="Rectangle 7">
            <a:extLst>
              <a:ext uri="{FF2B5EF4-FFF2-40B4-BE49-F238E27FC236}">
                <a16:creationId xmlns:a16="http://schemas.microsoft.com/office/drawing/2014/main" id="{31FD7AC3-B5FA-40E7-8EAF-542BB60EDA1D}"/>
              </a:ext>
            </a:extLst>
          </p:cNvPr>
          <p:cNvSpPr/>
          <p:nvPr/>
        </p:nvSpPr>
        <p:spPr>
          <a:xfrm>
            <a:off x="1482059" y="5765909"/>
            <a:ext cx="1762021" cy="369332"/>
          </a:xfrm>
          <a:prstGeom prst="rect">
            <a:avLst/>
          </a:prstGeom>
        </p:spPr>
        <p:txBody>
          <a:bodyPr wrap="none">
            <a:spAutoFit/>
          </a:bodyPr>
          <a:lstStyle/>
          <a:p>
            <a:r>
              <a:rPr lang="en-US" b="1" i="1" dirty="0">
                <a:solidFill>
                  <a:srgbClr val="7030A0"/>
                </a:solidFill>
                <a:latin typeface="Times New Roman" panose="02020603050405020304" pitchFamily="18" charset="0"/>
                <a:cs typeface="Times New Roman" panose="02020603050405020304" pitchFamily="18" charset="0"/>
              </a:rPr>
              <a:t>Bacillus subtilis</a:t>
            </a:r>
            <a:r>
              <a:rPr lang="en-US" b="1" dirty="0">
                <a:solidFill>
                  <a:srgbClr val="7030A0"/>
                </a:solidFill>
                <a:latin typeface="Times New Roman" panose="02020603050405020304" pitchFamily="18" charset="0"/>
                <a:cs typeface="Times New Roman" panose="02020603050405020304" pitchFamily="18" charset="0"/>
              </a:rPr>
              <a:t> </a:t>
            </a:r>
            <a:endParaRPr lang="en-US" dirty="0"/>
          </a:p>
        </p:txBody>
      </p:sp>
      <p:sp>
        <p:nvSpPr>
          <p:cNvPr id="9" name="Rectangle 8">
            <a:extLst>
              <a:ext uri="{FF2B5EF4-FFF2-40B4-BE49-F238E27FC236}">
                <a16:creationId xmlns:a16="http://schemas.microsoft.com/office/drawing/2014/main" id="{8ECC9EBE-FC96-4F0E-9430-9350668A6663}"/>
              </a:ext>
            </a:extLst>
          </p:cNvPr>
          <p:cNvSpPr/>
          <p:nvPr/>
        </p:nvSpPr>
        <p:spPr>
          <a:xfrm>
            <a:off x="8054087" y="5745230"/>
            <a:ext cx="1787669" cy="369332"/>
          </a:xfrm>
          <a:prstGeom prst="rect">
            <a:avLst/>
          </a:prstGeom>
        </p:spPr>
        <p:txBody>
          <a:bodyPr wrap="none">
            <a:spAutoFit/>
          </a:bodyPr>
          <a:lstStyle/>
          <a:p>
            <a:r>
              <a:rPr lang="en-US" b="1" i="1" dirty="0">
                <a:solidFill>
                  <a:srgbClr val="7030A0"/>
                </a:solidFill>
                <a:latin typeface="Times New Roman" panose="02020603050405020304" pitchFamily="18" charset="0"/>
                <a:cs typeface="Times New Roman" panose="02020603050405020304" pitchFamily="18" charset="0"/>
                <a:sym typeface="Verdana"/>
              </a:rPr>
              <a:t>Escherichia coli </a:t>
            </a:r>
            <a:endParaRPr lang="en-US" b="1" i="1" dirty="0">
              <a:solidFill>
                <a:srgbClr val="7030A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8546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299232" y="46226"/>
            <a:ext cx="6766936" cy="688612"/>
          </a:xfrm>
          <a:prstGeom prst="rect">
            <a:avLst/>
          </a:prstGeom>
          <a:noFill/>
          <a:ln>
            <a:noFill/>
          </a:ln>
        </p:spPr>
        <p:txBody>
          <a:bodyPr spcFirstLastPara="1" wrap="square" lIns="91425" tIns="45700" rIns="91425" bIns="45700" anchor="ctr" anchorCtr="0">
            <a:noAutofit/>
          </a:bodyPr>
          <a:lstStyle/>
          <a:p>
            <a:pPr lvl="0" algn="ctr">
              <a:spcBef>
                <a:spcPts val="0"/>
              </a:spcBef>
              <a:buClr>
                <a:schemeClr val="dk1"/>
              </a:buClr>
              <a:buSzPts val="2500"/>
            </a:pPr>
            <a:r>
              <a:rPr lang="en-US" sz="28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Microscopic observation of </a:t>
            </a:r>
            <a:r>
              <a:rPr lang="en-US" sz="2800" b="1" i="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Bacillus subtilis</a:t>
            </a:r>
            <a:r>
              <a:rPr lang="en-US" sz="2800" b="1"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endParaRPr sz="2800"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8" name="Google Shape;158;p23"/>
          <p:cNvSpPr txBox="1"/>
          <p:nvPr/>
        </p:nvSpPr>
        <p:spPr>
          <a:xfrm>
            <a:off x="307974" y="734838"/>
            <a:ext cx="8531752" cy="6123162"/>
          </a:xfrm>
          <a:prstGeom prst="rect">
            <a:avLst/>
          </a:prstGeom>
          <a:noFill/>
          <a:ln>
            <a:noFill/>
          </a:ln>
        </p:spPr>
        <p:txBody>
          <a:bodyPr spcFirstLastPara="1" wrap="square" lIns="91425" tIns="45700" rIns="91425" bIns="45700" anchor="t" anchorCtr="0">
            <a:noAutofit/>
          </a:bodyPr>
          <a:lstStyle/>
          <a:p>
            <a:r>
              <a:rPr lang="en-US" sz="2400" b="1" i="1" dirty="0">
                <a:latin typeface="Times New Roman" panose="02020603050405020304" pitchFamily="18" charset="0"/>
                <a:cs typeface="Times New Roman" panose="02020603050405020304" pitchFamily="18" charset="0"/>
              </a:rPr>
              <a:t>Bacillus subtilis</a:t>
            </a:r>
            <a:r>
              <a:rPr lang="en-US" sz="2400" b="1" dirty="0">
                <a:latin typeface="Times New Roman" panose="02020603050405020304" pitchFamily="18" charset="0"/>
                <a:cs typeface="Times New Roman" panose="02020603050405020304" pitchFamily="18" charset="0"/>
              </a:rPr>
              <a:t> (Gram positive)  </a:t>
            </a:r>
            <a:endParaRPr lang="en-US" sz="2400" dirty="0">
              <a:latin typeface="Times New Roman" panose="02020603050405020304" pitchFamily="18" charset="0"/>
              <a:cs typeface="Times New Roman" panose="02020603050405020304" pitchFamily="18" charset="0"/>
            </a:endParaRPr>
          </a:p>
          <a:p>
            <a:r>
              <a:rPr lang="en-US" sz="2400" b="1" i="1" dirty="0">
                <a:latin typeface="Times New Roman" panose="02020603050405020304" pitchFamily="18" charset="0"/>
                <a:cs typeface="Times New Roman" panose="02020603050405020304" pitchFamily="18" charset="0"/>
              </a:rPr>
              <a:t>Scientific classification</a:t>
            </a:r>
            <a:r>
              <a:rPr lang="en-US" sz="2400" b="1"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 Kingdom: </a:t>
            </a:r>
            <a:r>
              <a:rPr lang="en-US" sz="2400" dirty="0">
                <a:latin typeface="Times New Roman" panose="02020603050405020304" pitchFamily="18" charset="0"/>
                <a:cs typeface="Times New Roman" panose="02020603050405020304" pitchFamily="18" charset="0"/>
              </a:rPr>
              <a:t>Eubacteria</a:t>
            </a:r>
          </a:p>
          <a:p>
            <a:r>
              <a:rPr lang="en-US" sz="2400" b="1" dirty="0">
                <a:latin typeface="Times New Roman" panose="02020603050405020304" pitchFamily="18" charset="0"/>
                <a:cs typeface="Times New Roman" panose="02020603050405020304" pitchFamily="18" charset="0"/>
              </a:rPr>
              <a:t> Family: </a:t>
            </a:r>
            <a:r>
              <a:rPr lang="en-US" sz="2400" dirty="0" err="1">
                <a:latin typeface="Times New Roman" panose="02020603050405020304" pitchFamily="18" charset="0"/>
                <a:cs typeface="Times New Roman" panose="02020603050405020304" pitchFamily="18" charset="0"/>
              </a:rPr>
              <a:t>Bacillaceae</a:t>
            </a:r>
            <a:endParaRPr lang="en-US" sz="2400"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Genus: </a:t>
            </a:r>
            <a:r>
              <a:rPr lang="en-US" sz="2400" i="1" dirty="0">
                <a:latin typeface="Times New Roman" panose="02020603050405020304" pitchFamily="18" charset="0"/>
                <a:cs typeface="Times New Roman" panose="02020603050405020304" pitchFamily="18" charset="0"/>
              </a:rPr>
              <a:t>Bacillus</a:t>
            </a:r>
          </a:p>
          <a:p>
            <a:r>
              <a:rPr lang="en-US" sz="2400" b="1" dirty="0">
                <a:latin typeface="Times New Roman" panose="02020603050405020304" pitchFamily="18" charset="0"/>
                <a:cs typeface="Times New Roman" panose="02020603050405020304" pitchFamily="18" charset="0"/>
              </a:rPr>
              <a:t>Species: </a:t>
            </a:r>
            <a:r>
              <a:rPr lang="en-US" sz="2400" i="1" dirty="0">
                <a:latin typeface="Times New Roman" panose="02020603050405020304" pitchFamily="18" charset="0"/>
                <a:cs typeface="Times New Roman" panose="02020603050405020304" pitchFamily="18" charset="0"/>
              </a:rPr>
              <a:t>B. subtilis</a:t>
            </a:r>
            <a:endParaRPr lang="en-US" sz="2400" dirty="0">
              <a:latin typeface="Times New Roman" panose="02020603050405020304" pitchFamily="18" charset="0"/>
              <a:cs typeface="Times New Roman" panose="02020603050405020304" pitchFamily="18" charset="0"/>
            </a:endParaRPr>
          </a:p>
          <a:p>
            <a:pPr algn="just"/>
            <a:r>
              <a:rPr lang="en-US" sz="2400" b="1" i="1" dirty="0">
                <a:latin typeface="Times New Roman" panose="02020603050405020304" pitchFamily="18" charset="0"/>
                <a:cs typeface="Times New Roman" panose="02020603050405020304" pitchFamily="18" charset="0"/>
              </a:rPr>
              <a:t>Characteristics: </a:t>
            </a:r>
            <a:r>
              <a:rPr lang="en-US" sz="2400" i="1" dirty="0">
                <a:latin typeface="Times New Roman" panose="02020603050405020304" pitchFamily="18" charset="0"/>
                <a:cs typeface="Times New Roman" panose="02020603050405020304" pitchFamily="18" charset="0"/>
              </a:rPr>
              <a:t>Bacillus subtilis</a:t>
            </a:r>
            <a:r>
              <a:rPr lang="en-US" sz="2400" dirty="0">
                <a:latin typeface="Times New Roman" panose="02020603050405020304" pitchFamily="18" charset="0"/>
                <a:cs typeface="Times New Roman" panose="02020603050405020304" pitchFamily="18" charset="0"/>
              </a:rPr>
              <a:t> commonly abbreviated </a:t>
            </a:r>
            <a:r>
              <a:rPr lang="en-US" sz="2400" i="1" dirty="0">
                <a:latin typeface="Times New Roman" panose="02020603050405020304" pitchFamily="18" charset="0"/>
                <a:cs typeface="Times New Roman" panose="02020603050405020304" pitchFamily="18" charset="0"/>
              </a:rPr>
              <a:t>B. subtilis </a:t>
            </a:r>
            <a:r>
              <a:rPr lang="en-US" sz="2400" dirty="0">
                <a:latin typeface="Times New Roman" panose="02020603050405020304" pitchFamily="18" charset="0"/>
                <a:cs typeface="Times New Roman" panose="02020603050405020304" pitchFamily="18" charset="0"/>
              </a:rPr>
              <a:t>is a Gram-positive, rod-shaped (about 4-10 micrometers long) bacterium that is commonly found in soil and the gastrointestinal tract of ruminants, humans and marine sponges. </a:t>
            </a:r>
            <a:r>
              <a:rPr lang="en-US" sz="2400" i="1" dirty="0">
                <a:latin typeface="Times New Roman" panose="02020603050405020304" pitchFamily="18" charset="0"/>
                <a:cs typeface="Times New Roman" panose="02020603050405020304" pitchFamily="18" charset="0"/>
              </a:rPr>
              <a:t>B. subtilis</a:t>
            </a:r>
            <a:r>
              <a:rPr lang="en-US" sz="2400" dirty="0">
                <a:latin typeface="Times New Roman" panose="02020603050405020304" pitchFamily="18" charset="0"/>
                <a:cs typeface="Times New Roman" panose="02020603050405020304" pitchFamily="18" charset="0"/>
              </a:rPr>
              <a:t> reproduce by binary fission and able to produce endospore during unfavorable conditions. </a:t>
            </a:r>
            <a:r>
              <a:rPr lang="en-US" sz="2400" i="1" dirty="0">
                <a:latin typeface="Times New Roman" panose="02020603050405020304" pitchFamily="18" charset="0"/>
                <a:cs typeface="Times New Roman" panose="02020603050405020304" pitchFamily="18" charset="0"/>
              </a:rPr>
              <a:t>B. subtilis</a:t>
            </a:r>
            <a:r>
              <a:rPr lang="en-US" sz="2400" dirty="0">
                <a:latin typeface="Times New Roman" panose="02020603050405020304" pitchFamily="18" charset="0"/>
                <a:cs typeface="Times New Roman" panose="02020603050405020304" pitchFamily="18" charset="0"/>
              </a:rPr>
              <a:t> is considered the best studied Gram-positive bacterium and a model organism to study bacterial chromosome replication and cell differentiation. It is one of the bacterial champions in secreted enzyme production and used on an industrial scale by biotechnology companies.</a:t>
            </a:r>
            <a:endParaRPr sz="2400" dirty="0">
              <a:solidFill>
                <a:schemeClr val="dk1"/>
              </a:solidFill>
              <a:latin typeface="Times New Roman" panose="02020603050405020304" pitchFamily="18" charset="0"/>
              <a:ea typeface="Verdana"/>
              <a:cs typeface="Times New Roman" panose="02020603050405020304" pitchFamily="18" charset="0"/>
              <a:sym typeface="Verdana"/>
            </a:endParaRPr>
          </a:p>
        </p:txBody>
      </p:sp>
      <p:sp>
        <p:nvSpPr>
          <p:cNvPr id="159" name="Google Shape;159;p23"/>
          <p:cNvSpPr/>
          <p:nvPr/>
        </p:nvSpPr>
        <p:spPr>
          <a:xfrm rot="10800000" flipV="1">
            <a:off x="8839726" y="3100542"/>
            <a:ext cx="2541080" cy="341596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600" b="1" i="1" dirty="0">
                <a:solidFill>
                  <a:schemeClr val="dk1"/>
                </a:solidFill>
                <a:latin typeface="Verdana"/>
                <a:ea typeface="Verdana"/>
                <a:cs typeface="Verdana"/>
                <a:sym typeface="Verdana"/>
              </a:rPr>
              <a:t> </a:t>
            </a:r>
            <a:endParaRPr dirty="0"/>
          </a:p>
        </p:txBody>
      </p:sp>
      <p:sp>
        <p:nvSpPr>
          <p:cNvPr id="161" name="Google Shape;161;p23" descr="https://images.labroots.com/content_article_profile_image_848c1efe57794e50c08cab622071b8c875818281_1734.jp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23" descr="https://www.microbiologyinpictures.com/models%20of%20bacteria/Gram%20stain.jpg"/>
          <p:cNvSpPr/>
          <p:nvPr/>
        </p:nvSpPr>
        <p:spPr>
          <a:xfrm>
            <a:off x="307975" y="7937"/>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26" name="Picture 2" descr="Gram Positive vs Gram Negative Bacteria- 31 Key Differences">
            <a:extLst>
              <a:ext uri="{FF2B5EF4-FFF2-40B4-BE49-F238E27FC236}">
                <a16:creationId xmlns:a16="http://schemas.microsoft.com/office/drawing/2014/main" id="{89AE37CA-A09C-46C2-860D-782540362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8468" y="1026371"/>
            <a:ext cx="3107184" cy="17666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7 Microbiology teachers ideas | microbiology, microbiology study, science  biology">
            <a:extLst>
              <a:ext uri="{FF2B5EF4-FFF2-40B4-BE49-F238E27FC236}">
                <a16:creationId xmlns:a16="http://schemas.microsoft.com/office/drawing/2014/main" id="{0761D292-1D38-42A2-8CDF-7AD3A12C425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137574" y="3724136"/>
            <a:ext cx="2733675"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658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765175" y="194564"/>
            <a:ext cx="10515600" cy="688612"/>
          </a:xfrm>
          <a:prstGeom prst="rect">
            <a:avLst/>
          </a:prstGeom>
          <a:noFill/>
          <a:ln>
            <a:noFill/>
          </a:ln>
        </p:spPr>
        <p:txBody>
          <a:bodyPr spcFirstLastPara="1" wrap="square" lIns="91425" tIns="45700" rIns="91425" bIns="45700" anchor="ctr" anchorCtr="0">
            <a:noAutofit/>
          </a:bodyPr>
          <a:lstStyle/>
          <a:p>
            <a:pPr marL="0" lvl="0" indent="0" rtl="0">
              <a:lnSpc>
                <a:spcPct val="90000"/>
              </a:lnSpc>
              <a:spcBef>
                <a:spcPts val="0"/>
              </a:spcBef>
              <a:spcAft>
                <a:spcPts val="0"/>
              </a:spcAft>
              <a:buClr>
                <a:schemeClr val="dk1"/>
              </a:buClr>
              <a:buSzPts val="2500"/>
              <a:buFont typeface="Verdana"/>
              <a:buNone/>
            </a:pPr>
            <a:r>
              <a:rPr lang="en-US" sz="28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Microscopic observation of </a:t>
            </a:r>
            <a:r>
              <a:rPr lang="en-US" sz="2800" b="1" i="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Escherichia coli </a:t>
            </a:r>
            <a:endParaRPr sz="4800"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8" name="Google Shape;158;p23"/>
          <p:cNvSpPr txBox="1"/>
          <p:nvPr/>
        </p:nvSpPr>
        <p:spPr>
          <a:xfrm>
            <a:off x="858983" y="903652"/>
            <a:ext cx="6862751" cy="5795277"/>
          </a:xfrm>
          <a:prstGeom prst="rect">
            <a:avLst/>
          </a:prstGeom>
          <a:noFill/>
          <a:ln>
            <a:noFill/>
          </a:ln>
        </p:spPr>
        <p:txBody>
          <a:bodyPr spcFirstLastPara="1" wrap="square" lIns="91425" tIns="45700" rIns="91425" bIns="45700" anchor="t" anchorCtr="0">
            <a:noAutofit/>
          </a:bodyPr>
          <a:lstStyle/>
          <a:p>
            <a:pPr marL="228600" marR="0" lvl="0" indent="-228600" algn="l" rtl="0">
              <a:lnSpc>
                <a:spcPct val="150000"/>
              </a:lnSpc>
              <a:spcBef>
                <a:spcPts val="0"/>
              </a:spcBef>
              <a:spcAft>
                <a:spcPts val="0"/>
              </a:spcAft>
              <a:buClr>
                <a:schemeClr val="dk1"/>
              </a:buClr>
              <a:buSzPts val="1800"/>
              <a:buFont typeface="Arial"/>
              <a:buChar char="•"/>
            </a:pPr>
            <a:r>
              <a:rPr lang="en-US" sz="1800" b="1" i="1" dirty="0">
                <a:solidFill>
                  <a:schemeClr val="dk1"/>
                </a:solidFill>
                <a:latin typeface="Verdana"/>
                <a:ea typeface="Verdana"/>
                <a:cs typeface="Verdana"/>
                <a:sym typeface="Verdana"/>
              </a:rPr>
              <a:t>Escherichia coli </a:t>
            </a:r>
            <a:r>
              <a:rPr lang="en-US" sz="1800" b="1" dirty="0">
                <a:solidFill>
                  <a:schemeClr val="dk1"/>
                </a:solidFill>
                <a:latin typeface="Verdana"/>
                <a:ea typeface="Verdana"/>
                <a:cs typeface="Verdana"/>
                <a:sym typeface="Verdana"/>
              </a:rPr>
              <a:t>(Gram negative) </a:t>
            </a:r>
            <a:endParaRPr sz="1800" b="1" dirty="0">
              <a:solidFill>
                <a:schemeClr val="dk1"/>
              </a:solidFill>
              <a:latin typeface="Verdana"/>
              <a:ea typeface="Verdana"/>
              <a:cs typeface="Verdana"/>
              <a:sym typeface="Verdana"/>
            </a:endParaRPr>
          </a:p>
          <a:p>
            <a:pPr marL="0" marR="0" lvl="0" indent="0" algn="l" rtl="0">
              <a:lnSpc>
                <a:spcPct val="130000"/>
              </a:lnSpc>
              <a:spcBef>
                <a:spcPts val="1000"/>
              </a:spcBef>
              <a:spcAft>
                <a:spcPts val="0"/>
              </a:spcAft>
              <a:buClr>
                <a:schemeClr val="dk1"/>
              </a:buClr>
              <a:buSzPts val="1800"/>
              <a:buFont typeface="Arial"/>
              <a:buNone/>
            </a:pPr>
            <a:r>
              <a:rPr lang="en-US" sz="1800" dirty="0">
                <a:solidFill>
                  <a:schemeClr val="dk1"/>
                </a:solidFill>
                <a:latin typeface="Verdana"/>
                <a:ea typeface="Verdana"/>
                <a:cs typeface="Verdana"/>
                <a:sym typeface="Verdana"/>
              </a:rPr>
              <a:t>	</a:t>
            </a:r>
            <a:r>
              <a:rPr lang="en-US" sz="1600" dirty="0">
                <a:solidFill>
                  <a:schemeClr val="dk1"/>
                </a:solidFill>
                <a:latin typeface="Verdana"/>
                <a:ea typeface="Verdana"/>
                <a:cs typeface="Verdana"/>
                <a:sym typeface="Verdana"/>
              </a:rPr>
              <a:t>Scientific classification:</a:t>
            </a:r>
            <a:endParaRPr dirty="0"/>
          </a:p>
          <a:p>
            <a:pPr marL="0" marR="0" lvl="0" indent="0" algn="l" rtl="0">
              <a:lnSpc>
                <a:spcPct val="130000"/>
              </a:lnSpc>
              <a:spcBef>
                <a:spcPts val="1000"/>
              </a:spcBef>
              <a:spcAft>
                <a:spcPts val="0"/>
              </a:spcAft>
              <a:buClr>
                <a:schemeClr val="dk1"/>
              </a:buClr>
              <a:buSzPts val="1600"/>
              <a:buFont typeface="Arial"/>
              <a:buNone/>
            </a:pPr>
            <a:r>
              <a:rPr lang="en-US" sz="1600" dirty="0">
                <a:solidFill>
                  <a:schemeClr val="dk1"/>
                </a:solidFill>
                <a:latin typeface="Verdana"/>
                <a:ea typeface="Verdana"/>
                <a:cs typeface="Verdana"/>
                <a:sym typeface="Verdana"/>
              </a:rPr>
              <a:t>	Kingdom: Eubacteria</a:t>
            </a:r>
            <a:endParaRPr dirty="0"/>
          </a:p>
          <a:p>
            <a:pPr marL="0" marR="0" lvl="0" indent="0" algn="l" rtl="0">
              <a:lnSpc>
                <a:spcPct val="130000"/>
              </a:lnSpc>
              <a:spcBef>
                <a:spcPts val="1000"/>
              </a:spcBef>
              <a:spcAft>
                <a:spcPts val="0"/>
              </a:spcAft>
              <a:buClr>
                <a:schemeClr val="dk1"/>
              </a:buClr>
              <a:buSzPts val="1600"/>
              <a:buFont typeface="Arial"/>
              <a:buNone/>
            </a:pPr>
            <a:r>
              <a:rPr lang="en-US" sz="1600" dirty="0">
                <a:solidFill>
                  <a:schemeClr val="dk1"/>
                </a:solidFill>
                <a:latin typeface="Verdana"/>
                <a:ea typeface="Verdana"/>
                <a:cs typeface="Verdana"/>
                <a:sym typeface="Verdana"/>
              </a:rPr>
              <a:t> 	Family: Enterobacteriaceae</a:t>
            </a:r>
            <a:endParaRPr sz="1600" dirty="0">
              <a:solidFill>
                <a:schemeClr val="dk1"/>
              </a:solidFill>
              <a:latin typeface="Verdana"/>
              <a:ea typeface="Verdana"/>
              <a:cs typeface="Verdana"/>
              <a:sym typeface="Verdana"/>
            </a:endParaRPr>
          </a:p>
          <a:p>
            <a:pPr marL="0" marR="0" lvl="0" indent="0" algn="l" rtl="0">
              <a:lnSpc>
                <a:spcPct val="130000"/>
              </a:lnSpc>
              <a:spcBef>
                <a:spcPts val="1000"/>
              </a:spcBef>
              <a:spcAft>
                <a:spcPts val="0"/>
              </a:spcAft>
              <a:buClr>
                <a:schemeClr val="dk1"/>
              </a:buClr>
              <a:buSzPts val="1600"/>
              <a:buFont typeface="Arial"/>
              <a:buNone/>
            </a:pPr>
            <a:r>
              <a:rPr lang="en-US" sz="1600" dirty="0">
                <a:solidFill>
                  <a:schemeClr val="dk1"/>
                </a:solidFill>
                <a:latin typeface="Verdana"/>
                <a:ea typeface="Verdana"/>
                <a:cs typeface="Verdana"/>
                <a:sym typeface="Verdana"/>
              </a:rPr>
              <a:t>	Genus: </a:t>
            </a:r>
            <a:r>
              <a:rPr lang="en-US" sz="1600" i="1" dirty="0">
                <a:solidFill>
                  <a:schemeClr val="dk1"/>
                </a:solidFill>
                <a:latin typeface="Verdana"/>
                <a:ea typeface="Verdana"/>
                <a:cs typeface="Verdana"/>
                <a:sym typeface="Verdana"/>
              </a:rPr>
              <a:t>Escherichia</a:t>
            </a:r>
            <a:endParaRPr i="1" dirty="0"/>
          </a:p>
          <a:p>
            <a:pPr marL="0" marR="0" lvl="0" indent="0" algn="l" rtl="0">
              <a:lnSpc>
                <a:spcPct val="150000"/>
              </a:lnSpc>
              <a:spcBef>
                <a:spcPts val="1000"/>
              </a:spcBef>
              <a:spcAft>
                <a:spcPts val="0"/>
              </a:spcAft>
              <a:buClr>
                <a:schemeClr val="dk1"/>
              </a:buClr>
              <a:buSzPts val="1600"/>
              <a:buFont typeface="Arial"/>
              <a:buNone/>
            </a:pPr>
            <a:r>
              <a:rPr lang="en-US" sz="1600" dirty="0">
                <a:solidFill>
                  <a:schemeClr val="dk1"/>
                </a:solidFill>
                <a:latin typeface="Verdana"/>
                <a:ea typeface="Verdana"/>
                <a:cs typeface="Verdana"/>
                <a:sym typeface="Verdana"/>
              </a:rPr>
              <a:t>	Species: </a:t>
            </a:r>
            <a:r>
              <a:rPr lang="en-US" sz="1600" i="1" dirty="0">
                <a:solidFill>
                  <a:schemeClr val="dk1"/>
                </a:solidFill>
                <a:latin typeface="Verdana"/>
                <a:ea typeface="Verdana"/>
                <a:cs typeface="Verdana"/>
                <a:sym typeface="Verdana"/>
              </a:rPr>
              <a:t>Escherichia coli</a:t>
            </a:r>
            <a:endParaRPr sz="1600" dirty="0">
              <a:solidFill>
                <a:schemeClr val="dk1"/>
              </a:solidFill>
              <a:latin typeface="Verdana"/>
              <a:ea typeface="Verdana"/>
              <a:cs typeface="Verdana"/>
              <a:sym typeface="Verdana"/>
            </a:endParaRPr>
          </a:p>
          <a:p>
            <a:pPr marL="0" marR="0" lvl="0" indent="0" algn="just" rtl="0">
              <a:lnSpc>
                <a:spcPct val="150000"/>
              </a:lnSpc>
              <a:spcBef>
                <a:spcPts val="1000"/>
              </a:spcBef>
              <a:spcAft>
                <a:spcPts val="0"/>
              </a:spcAft>
              <a:buClr>
                <a:schemeClr val="dk1"/>
              </a:buClr>
              <a:buSzPts val="1600"/>
              <a:buFont typeface="Arial"/>
              <a:buNone/>
            </a:pPr>
            <a:r>
              <a:rPr lang="en-US" sz="1600" b="1" dirty="0">
                <a:solidFill>
                  <a:schemeClr val="dk1"/>
                </a:solidFill>
                <a:latin typeface="Verdana"/>
                <a:ea typeface="Verdana"/>
                <a:cs typeface="Verdana"/>
                <a:sym typeface="Verdana"/>
              </a:rPr>
              <a:t>Characteristics: </a:t>
            </a:r>
            <a:r>
              <a:rPr lang="en-US" sz="1600" i="1" dirty="0">
                <a:solidFill>
                  <a:schemeClr val="dk1"/>
                </a:solidFill>
                <a:latin typeface="Verdana"/>
                <a:ea typeface="Verdana"/>
                <a:cs typeface="Verdana"/>
                <a:sym typeface="Verdana"/>
              </a:rPr>
              <a:t>Escherichia coli </a:t>
            </a:r>
            <a:r>
              <a:rPr lang="en-US" sz="1600" dirty="0">
                <a:solidFill>
                  <a:schemeClr val="dk1"/>
                </a:solidFill>
                <a:latin typeface="Verdana"/>
                <a:ea typeface="Verdana"/>
                <a:cs typeface="Verdana"/>
                <a:sym typeface="Verdana"/>
              </a:rPr>
              <a:t>commonly abbreviated </a:t>
            </a:r>
            <a:r>
              <a:rPr lang="en-US" sz="1600" i="1" dirty="0">
                <a:solidFill>
                  <a:schemeClr val="dk1"/>
                </a:solidFill>
                <a:latin typeface="Verdana"/>
                <a:ea typeface="Verdana"/>
                <a:cs typeface="Verdana"/>
                <a:sym typeface="Verdana"/>
              </a:rPr>
              <a:t>E. coli </a:t>
            </a:r>
            <a:r>
              <a:rPr lang="en-US" sz="1600" dirty="0">
                <a:solidFill>
                  <a:schemeClr val="dk1"/>
                </a:solidFill>
                <a:latin typeface="Verdana"/>
                <a:ea typeface="Verdana"/>
                <a:cs typeface="Verdana"/>
                <a:sym typeface="Verdana"/>
              </a:rPr>
              <a:t>is a Gram-negative, rod-shaped bacterium that is commonly found in the lower intestine of warm-blooded organisms (endotherms). Most </a:t>
            </a:r>
            <a:r>
              <a:rPr lang="en-US" sz="1600" i="1" dirty="0">
                <a:solidFill>
                  <a:schemeClr val="dk1"/>
                </a:solidFill>
                <a:latin typeface="Verdana"/>
                <a:ea typeface="Verdana"/>
                <a:cs typeface="Verdana"/>
                <a:sym typeface="Verdana"/>
              </a:rPr>
              <a:t>E. coli </a:t>
            </a:r>
            <a:r>
              <a:rPr lang="en-US" sz="1600" dirty="0">
                <a:solidFill>
                  <a:schemeClr val="dk1"/>
                </a:solidFill>
                <a:latin typeface="Verdana"/>
                <a:ea typeface="Verdana"/>
                <a:cs typeface="Verdana"/>
                <a:sym typeface="Verdana"/>
              </a:rPr>
              <a:t>strains are harmless, but some serotypes can cause serious food poisoning in humans, and are occasionally responsible for product recalls due to food contamination. </a:t>
            </a:r>
            <a:endParaRPr sz="2000" dirty="0">
              <a:solidFill>
                <a:schemeClr val="dk1"/>
              </a:solidFill>
              <a:latin typeface="Verdana"/>
              <a:ea typeface="Verdana"/>
              <a:cs typeface="Verdana"/>
              <a:sym typeface="Verdana"/>
            </a:endParaRPr>
          </a:p>
        </p:txBody>
      </p:sp>
      <p:sp>
        <p:nvSpPr>
          <p:cNvPr id="159" name="Google Shape;159;p23"/>
          <p:cNvSpPr/>
          <p:nvPr/>
        </p:nvSpPr>
        <p:spPr>
          <a:xfrm>
            <a:off x="8852283" y="3231136"/>
            <a:ext cx="2541080" cy="41190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600" b="1">
                <a:solidFill>
                  <a:schemeClr val="dk1"/>
                </a:solidFill>
                <a:latin typeface="Verdana"/>
                <a:ea typeface="Verdana"/>
                <a:cs typeface="Verdana"/>
                <a:sym typeface="Verdana"/>
              </a:rPr>
              <a:t>Fig: </a:t>
            </a:r>
            <a:r>
              <a:rPr lang="en-US" sz="1600" b="1" i="1">
                <a:solidFill>
                  <a:schemeClr val="dk1"/>
                </a:solidFill>
                <a:latin typeface="Verdana"/>
                <a:ea typeface="Verdana"/>
                <a:cs typeface="Verdana"/>
                <a:sym typeface="Verdana"/>
              </a:rPr>
              <a:t>Escherichia coli </a:t>
            </a:r>
            <a:endParaRPr/>
          </a:p>
        </p:txBody>
      </p:sp>
      <p:pic>
        <p:nvPicPr>
          <p:cNvPr id="160" name="Google Shape;160;p23"/>
          <p:cNvPicPr preferRelativeResize="0"/>
          <p:nvPr/>
        </p:nvPicPr>
        <p:blipFill rotWithShape="1">
          <a:blip r:embed="rId3">
            <a:alphaModFix/>
          </a:blip>
          <a:srcRect/>
          <a:stretch/>
        </p:blipFill>
        <p:spPr>
          <a:xfrm>
            <a:off x="8659278" y="3709671"/>
            <a:ext cx="3004381" cy="2364559"/>
          </a:xfrm>
          <a:prstGeom prst="rect">
            <a:avLst/>
          </a:prstGeom>
          <a:noFill/>
          <a:ln>
            <a:noFill/>
          </a:ln>
        </p:spPr>
      </p:pic>
      <p:sp>
        <p:nvSpPr>
          <p:cNvPr id="161" name="Google Shape;161;p23" descr="https://images.labroots.com/content_article_profile_image_848c1efe57794e50c08cab622071b8c875818281_1734.jpg"/>
          <p:cNvSpPr/>
          <p:nvPr/>
        </p:nvSpPr>
        <p:spPr>
          <a:xfrm>
            <a:off x="155575" y="-144463"/>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23" descr="https://www.microbiologyinpictures.com/models%20of%20bacteria/Gram%20stain.jpg"/>
          <p:cNvSpPr/>
          <p:nvPr/>
        </p:nvSpPr>
        <p:spPr>
          <a:xfrm>
            <a:off x="307975" y="7939"/>
            <a:ext cx="304800" cy="30480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63" name="Google Shape;163;p23" descr="C:\Users\Abdul Khaleque\Desktop\Gram stain.jpg"/>
          <p:cNvPicPr preferRelativeResize="0"/>
          <p:nvPr/>
        </p:nvPicPr>
        <p:blipFill rotWithShape="1">
          <a:blip r:embed="rId4">
            <a:alphaModFix/>
          </a:blip>
          <a:srcRect/>
          <a:stretch/>
        </p:blipFill>
        <p:spPr>
          <a:xfrm>
            <a:off x="6096000" y="1231539"/>
            <a:ext cx="5703659" cy="18251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734C7-324D-2B7F-B404-27D80C3ACFE5}"/>
              </a:ext>
            </a:extLst>
          </p:cNvPr>
          <p:cNvSpPr>
            <a:spLocks noGrp="1"/>
          </p:cNvSpPr>
          <p:nvPr>
            <p:ph type="title"/>
          </p:nvPr>
        </p:nvSpPr>
        <p:spPr>
          <a:xfrm>
            <a:off x="838200" y="2103437"/>
            <a:ext cx="10515600" cy="1325563"/>
          </a:xfrm>
        </p:spPr>
        <p:txBody>
          <a:bodyPr>
            <a:normAutofit fontScale="90000"/>
          </a:bodyPr>
          <a:lstStyle/>
          <a:p>
            <a:pPr algn="ctr">
              <a:lnSpc>
                <a:spcPct val="150000"/>
              </a:lnSpc>
            </a:pPr>
            <a:br>
              <a:rPr lang="en-US" sz="4400" b="1" dirty="0">
                <a:latin typeface="Times New Roman" panose="02020603050405020304" pitchFamily="18" charset="0"/>
                <a:ea typeface="Verdana"/>
                <a:cs typeface="Times New Roman" panose="02020603050405020304" pitchFamily="18" charset="0"/>
                <a:sym typeface="Verdana"/>
              </a:rPr>
            </a:br>
            <a:r>
              <a:rPr lang="en-US" sz="4400" b="1" dirty="0">
                <a:latin typeface="Times New Roman" panose="02020603050405020304" pitchFamily="18" charset="0"/>
                <a:ea typeface="Verdana"/>
                <a:cs typeface="Times New Roman" panose="02020603050405020304" pitchFamily="18" charset="0"/>
                <a:sym typeface="Verdana"/>
              </a:rPr>
              <a:t>Microscopic observation of Eukaryotic cells.</a:t>
            </a:r>
            <a:endParaRPr lang="en-US" dirty="0"/>
          </a:p>
        </p:txBody>
      </p:sp>
      <p:pic>
        <p:nvPicPr>
          <p:cNvPr id="3" name="Picture 2">
            <a:extLst>
              <a:ext uri="{FF2B5EF4-FFF2-40B4-BE49-F238E27FC236}">
                <a16:creationId xmlns:a16="http://schemas.microsoft.com/office/drawing/2014/main" id="{379D8C69-032A-BBE7-0239-DF04A7A2A0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5157" y="1387163"/>
            <a:ext cx="1432548" cy="14325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45253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9D1D8A-3609-A28D-597C-1899EE8368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9009" y="83218"/>
            <a:ext cx="3183698" cy="3183698"/>
          </a:xfrm>
          <a:prstGeom prst="rect">
            <a:avLst/>
          </a:prstGeom>
        </p:spPr>
      </p:pic>
      <p:pic>
        <p:nvPicPr>
          <p:cNvPr id="3" name="Picture 2">
            <a:extLst>
              <a:ext uri="{FF2B5EF4-FFF2-40B4-BE49-F238E27FC236}">
                <a16:creationId xmlns:a16="http://schemas.microsoft.com/office/drawing/2014/main" id="{DB0D6E0F-A3AD-8E54-88DD-8067E18BDF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2642" y="221298"/>
            <a:ext cx="3494811" cy="2907537"/>
          </a:xfrm>
          <a:prstGeom prst="rect">
            <a:avLst/>
          </a:prstGeom>
        </p:spPr>
      </p:pic>
      <p:graphicFrame>
        <p:nvGraphicFramePr>
          <p:cNvPr id="12" name="Content Placeholder 11">
            <a:extLst>
              <a:ext uri="{FF2B5EF4-FFF2-40B4-BE49-F238E27FC236}">
                <a16:creationId xmlns:a16="http://schemas.microsoft.com/office/drawing/2014/main" id="{B6B6D8BE-83E1-DB1B-339C-0C03B332BF67}"/>
              </a:ext>
            </a:extLst>
          </p:cNvPr>
          <p:cNvGraphicFramePr>
            <a:graphicFrameLocks noGrp="1"/>
          </p:cNvGraphicFramePr>
          <p:nvPr>
            <p:ph idx="1"/>
            <p:extLst>
              <p:ext uri="{D42A27DB-BD31-4B8C-83A1-F6EECF244321}">
                <p14:modId xmlns:p14="http://schemas.microsoft.com/office/powerpoint/2010/main" val="1939490488"/>
              </p:ext>
            </p:extLst>
          </p:nvPr>
        </p:nvGraphicFramePr>
        <p:xfrm>
          <a:off x="2618915" y="3429000"/>
          <a:ext cx="7678881" cy="28886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81280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2E2691-1B1A-4CEE-88B0-57064E141AFE}"/>
              </a:ext>
            </a:extLst>
          </p:cNvPr>
          <p:cNvPicPr>
            <a:picLocks noChangeAspect="1"/>
          </p:cNvPicPr>
          <p:nvPr/>
        </p:nvPicPr>
        <p:blipFill>
          <a:blip r:embed="rId2"/>
          <a:stretch>
            <a:fillRect/>
          </a:stretch>
        </p:blipFill>
        <p:spPr>
          <a:xfrm>
            <a:off x="3086136" y="1066983"/>
            <a:ext cx="6109194" cy="4689987"/>
          </a:xfrm>
          <a:prstGeom prst="rect">
            <a:avLst/>
          </a:prstGeom>
        </p:spPr>
      </p:pic>
      <p:sp>
        <p:nvSpPr>
          <p:cNvPr id="9" name="Google Shape;147;p22">
            <a:extLst>
              <a:ext uri="{FF2B5EF4-FFF2-40B4-BE49-F238E27FC236}">
                <a16:creationId xmlns:a16="http://schemas.microsoft.com/office/drawing/2014/main" id="{67105B23-C3E0-4C91-B70D-49CFD3DF4646}"/>
              </a:ext>
            </a:extLst>
          </p:cNvPr>
          <p:cNvSpPr txBox="1">
            <a:spLocks noGrp="1"/>
          </p:cNvSpPr>
          <p:nvPr>
            <p:ph type="title"/>
          </p:nvPr>
        </p:nvSpPr>
        <p:spPr>
          <a:xfrm>
            <a:off x="265049" y="59755"/>
            <a:ext cx="11721736" cy="815718"/>
          </a:xfrm>
          <a:prstGeom prst="rect">
            <a:avLst/>
          </a:prstGeom>
          <a:noFill/>
          <a:ln>
            <a:noFill/>
          </a:ln>
        </p:spPr>
        <p:txBody>
          <a:bodyPr spcFirstLastPara="1" wrap="square" lIns="91425" tIns="45700" rIns="91425" bIns="45700" anchor="ctr" anchorCtr="0">
            <a:noAutofit/>
          </a:bodyPr>
          <a:lstStyle/>
          <a:p>
            <a:pPr marL="0" lvl="0" indent="0" algn="ctr" rtl="0">
              <a:lnSpc>
                <a:spcPct val="150000"/>
              </a:lnSpc>
              <a:spcBef>
                <a:spcPts val="0"/>
              </a:spcBef>
              <a:spcAft>
                <a:spcPts val="0"/>
              </a:spcAft>
              <a:buClr>
                <a:schemeClr val="dk1"/>
              </a:buClr>
              <a:buSzPts val="2500"/>
              <a:buFont typeface="Verdana"/>
              <a:buNone/>
            </a:pPr>
            <a:r>
              <a:rPr lang="en-US" sz="32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Microscopic observation of </a:t>
            </a:r>
            <a:r>
              <a:rPr lang="en-US" sz="3200" b="1" i="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Amoeba proteus</a:t>
            </a:r>
            <a:endParaRPr sz="3200" i="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endParaRPr>
          </a:p>
        </p:txBody>
      </p:sp>
      <p:sp>
        <p:nvSpPr>
          <p:cNvPr id="3" name="TextBox 2">
            <a:extLst>
              <a:ext uri="{FF2B5EF4-FFF2-40B4-BE49-F238E27FC236}">
                <a16:creationId xmlns:a16="http://schemas.microsoft.com/office/drawing/2014/main" id="{1DB100ED-55C4-1159-D435-EE177451620C}"/>
              </a:ext>
            </a:extLst>
          </p:cNvPr>
          <p:cNvSpPr txBox="1"/>
          <p:nvPr/>
        </p:nvSpPr>
        <p:spPr>
          <a:xfrm>
            <a:off x="3086136" y="5948480"/>
            <a:ext cx="6094378" cy="646331"/>
          </a:xfrm>
          <a:prstGeom prst="rect">
            <a:avLst/>
          </a:prstGeom>
          <a:solidFill>
            <a:srgbClr val="7030A0"/>
          </a:solidFill>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US" b="1" i="1" dirty="0"/>
              <a:t>Amoeba</a:t>
            </a:r>
            <a:r>
              <a:rPr lang="en-US" b="1" dirty="0"/>
              <a:t> eats </a:t>
            </a:r>
            <a:r>
              <a:rPr lang="en-US" b="1" i="1" dirty="0"/>
              <a:t>Paramecia</a:t>
            </a:r>
          </a:p>
          <a:p>
            <a:pPr algn="ctr"/>
            <a:r>
              <a:rPr lang="en-US" dirty="0"/>
              <a:t>https://www.youtube.com/watch?v=mv6Ehv06mXY</a:t>
            </a:r>
          </a:p>
        </p:txBody>
      </p:sp>
    </p:spTree>
    <p:extLst>
      <p:ext uri="{BB962C8B-B14F-4D97-AF65-F5344CB8AC3E}">
        <p14:creationId xmlns:p14="http://schemas.microsoft.com/office/powerpoint/2010/main" val="497584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2"/>
          <p:cNvSpPr txBox="1">
            <a:spLocks noGrp="1"/>
          </p:cNvSpPr>
          <p:nvPr>
            <p:ph type="title"/>
          </p:nvPr>
        </p:nvSpPr>
        <p:spPr>
          <a:xfrm>
            <a:off x="265049" y="59755"/>
            <a:ext cx="11721736" cy="815718"/>
          </a:xfrm>
          <a:prstGeom prst="rect">
            <a:avLst/>
          </a:prstGeom>
          <a:noFill/>
          <a:ln>
            <a:noFill/>
          </a:ln>
        </p:spPr>
        <p:txBody>
          <a:bodyPr spcFirstLastPara="1" wrap="square" lIns="91425" tIns="45700" rIns="91425" bIns="45700" anchor="ctr" anchorCtr="0">
            <a:noAutofit/>
          </a:bodyPr>
          <a:lstStyle/>
          <a:p>
            <a:pPr marL="0" lvl="0" indent="0" algn="ctr" rtl="0">
              <a:lnSpc>
                <a:spcPct val="150000"/>
              </a:lnSpc>
              <a:spcBef>
                <a:spcPts val="0"/>
              </a:spcBef>
              <a:spcAft>
                <a:spcPts val="0"/>
              </a:spcAft>
              <a:buClr>
                <a:schemeClr val="dk1"/>
              </a:buClr>
              <a:buSzPts val="2500"/>
              <a:buFont typeface="Verdana"/>
              <a:buNone/>
            </a:pPr>
            <a:r>
              <a:rPr lang="en-US" sz="3200" b="1" dirty="0">
                <a:solidFill>
                  <a:srgbClr val="7030A0"/>
                </a:solidFill>
                <a:latin typeface="Times New Roman" panose="02020603050405020304" pitchFamily="18" charset="0"/>
                <a:ea typeface="Verdana"/>
                <a:cs typeface="Times New Roman" panose="02020603050405020304" pitchFamily="18" charset="0"/>
                <a:sym typeface="Verdana"/>
              </a:rPr>
              <a:t>Microscopic observation of </a:t>
            </a:r>
            <a:r>
              <a:rPr lang="en-US" sz="3200" b="1" i="1" dirty="0">
                <a:solidFill>
                  <a:srgbClr val="7030A0"/>
                </a:solidFill>
                <a:latin typeface="Times New Roman" panose="02020603050405020304" pitchFamily="18" charset="0"/>
                <a:ea typeface="Verdana"/>
                <a:cs typeface="Times New Roman" panose="02020603050405020304" pitchFamily="18" charset="0"/>
                <a:sym typeface="Verdana"/>
              </a:rPr>
              <a:t>Amoeba proteus</a:t>
            </a:r>
            <a:endParaRPr sz="3200" i="1" dirty="0">
              <a:solidFill>
                <a:srgbClr val="7030A0"/>
              </a:solidFill>
              <a:latin typeface="Times New Roman" panose="02020603050405020304" pitchFamily="18" charset="0"/>
              <a:ea typeface="Verdana"/>
              <a:cs typeface="Times New Roman" panose="02020603050405020304" pitchFamily="18" charset="0"/>
              <a:sym typeface="Verdana"/>
            </a:endParaRPr>
          </a:p>
        </p:txBody>
      </p:sp>
      <p:sp>
        <p:nvSpPr>
          <p:cNvPr id="148" name="Google Shape;148;p22"/>
          <p:cNvSpPr txBox="1">
            <a:spLocks noGrp="1"/>
          </p:cNvSpPr>
          <p:nvPr>
            <p:ph type="body" idx="1"/>
          </p:nvPr>
        </p:nvSpPr>
        <p:spPr>
          <a:xfrm>
            <a:off x="571611" y="849961"/>
            <a:ext cx="6251171" cy="5948284"/>
          </a:xfrm>
          <a:prstGeom prst="rect">
            <a:avLst/>
          </a:prstGeom>
          <a:noFill/>
          <a:ln>
            <a:noFill/>
          </a:ln>
        </p:spPr>
        <p:txBody>
          <a:bodyPr spcFirstLastPara="1" wrap="square" lIns="91425" tIns="45700" rIns="91425" bIns="45700" anchor="t" anchorCtr="0">
            <a:noAutofit/>
          </a:bodyPr>
          <a:lstStyle/>
          <a:p>
            <a:pPr marL="228600" lvl="0" indent="-228600" algn="l" rtl="0">
              <a:lnSpc>
                <a:spcPct val="150000"/>
              </a:lnSpc>
              <a:spcBef>
                <a:spcPts val="0"/>
              </a:spcBef>
              <a:spcAft>
                <a:spcPts val="0"/>
              </a:spcAft>
              <a:buClr>
                <a:schemeClr val="dk1"/>
              </a:buClr>
              <a:buSzPts val="1800"/>
              <a:buChar char="•"/>
            </a:pPr>
            <a:r>
              <a:rPr lang="en-US" sz="2400" b="1" i="1" dirty="0">
                <a:latin typeface="Times New Roman" panose="02020603050405020304" pitchFamily="18" charset="0"/>
                <a:ea typeface="Verdana"/>
                <a:cs typeface="Times New Roman" panose="02020603050405020304" pitchFamily="18" charset="0"/>
                <a:sym typeface="Verdana"/>
              </a:rPr>
              <a:t>Amoeba proteus</a:t>
            </a:r>
            <a:endParaRPr sz="2400" b="1" i="1" dirty="0">
              <a:latin typeface="Times New Roman" panose="02020603050405020304" pitchFamily="18" charset="0"/>
              <a:ea typeface="Verdana"/>
              <a:cs typeface="Times New Roman" panose="02020603050405020304" pitchFamily="18" charset="0"/>
              <a:sym typeface="Verdana"/>
            </a:endParaRPr>
          </a:p>
          <a:p>
            <a:pPr marL="0" lvl="0" indent="0" algn="l" rtl="0">
              <a:lnSpc>
                <a:spcPct val="100000"/>
              </a:lnSpc>
              <a:spcBef>
                <a:spcPts val="1000"/>
              </a:spcBef>
              <a:spcAft>
                <a:spcPts val="0"/>
              </a:spcAft>
              <a:buClr>
                <a:schemeClr val="dk1"/>
              </a:buClr>
              <a:buSzPts val="1600"/>
              <a:buNone/>
            </a:pPr>
            <a:r>
              <a:rPr lang="en-US" sz="2400" dirty="0">
                <a:latin typeface="Times New Roman" panose="02020603050405020304" pitchFamily="18" charset="0"/>
                <a:ea typeface="Verdana"/>
                <a:cs typeface="Times New Roman" panose="02020603050405020304" pitchFamily="18" charset="0"/>
                <a:sym typeface="Verdana"/>
              </a:rPr>
              <a:t>	Scientific classification:</a:t>
            </a:r>
            <a:endParaRPr sz="2400" dirty="0">
              <a:latin typeface="Times New Roman" panose="02020603050405020304" pitchFamily="18" charset="0"/>
              <a:cs typeface="Times New Roman" panose="02020603050405020304" pitchFamily="18" charset="0"/>
            </a:endParaRPr>
          </a:p>
          <a:p>
            <a:pPr marL="0" lvl="0" indent="0" algn="l" rtl="0">
              <a:lnSpc>
                <a:spcPct val="100000"/>
              </a:lnSpc>
              <a:spcBef>
                <a:spcPts val="1000"/>
              </a:spcBef>
              <a:spcAft>
                <a:spcPts val="0"/>
              </a:spcAft>
              <a:buClr>
                <a:schemeClr val="dk1"/>
              </a:buClr>
              <a:buSzPts val="1600"/>
              <a:buNone/>
            </a:pPr>
            <a:r>
              <a:rPr lang="en-US" sz="2400" dirty="0">
                <a:latin typeface="Times New Roman" panose="02020603050405020304" pitchFamily="18" charset="0"/>
                <a:ea typeface="Verdana"/>
                <a:cs typeface="Times New Roman" panose="02020603050405020304" pitchFamily="18" charset="0"/>
                <a:sym typeface="Verdana"/>
              </a:rPr>
              <a:t>	Kingdom: Protista</a:t>
            </a:r>
            <a:endParaRPr sz="2400" dirty="0">
              <a:latin typeface="Times New Roman" panose="02020603050405020304" pitchFamily="18" charset="0"/>
              <a:cs typeface="Times New Roman" panose="02020603050405020304" pitchFamily="18" charset="0"/>
            </a:endParaRPr>
          </a:p>
          <a:p>
            <a:pPr marL="0" lvl="0" indent="0" algn="l" rtl="0">
              <a:lnSpc>
                <a:spcPct val="100000"/>
              </a:lnSpc>
              <a:spcBef>
                <a:spcPts val="1000"/>
              </a:spcBef>
              <a:spcAft>
                <a:spcPts val="0"/>
              </a:spcAft>
              <a:buClr>
                <a:schemeClr val="dk1"/>
              </a:buClr>
              <a:buSzPts val="1600"/>
              <a:buNone/>
            </a:pPr>
            <a:r>
              <a:rPr lang="en-US" sz="2400" dirty="0">
                <a:latin typeface="Times New Roman" panose="02020603050405020304" pitchFamily="18" charset="0"/>
                <a:ea typeface="Verdana"/>
                <a:cs typeface="Times New Roman" panose="02020603050405020304" pitchFamily="18" charset="0"/>
                <a:sym typeface="Verdana"/>
              </a:rPr>
              <a:t>	Family: </a:t>
            </a:r>
            <a:r>
              <a:rPr lang="en-US" sz="2400" dirty="0" err="1">
                <a:latin typeface="Times New Roman" panose="02020603050405020304" pitchFamily="18" charset="0"/>
                <a:ea typeface="Verdana"/>
                <a:cs typeface="Times New Roman" panose="02020603050405020304" pitchFamily="18" charset="0"/>
                <a:sym typeface="Verdana"/>
              </a:rPr>
              <a:t>Amoebidae</a:t>
            </a:r>
            <a:endParaRPr sz="2400" dirty="0">
              <a:latin typeface="Times New Roman" panose="02020603050405020304" pitchFamily="18" charset="0"/>
              <a:ea typeface="Verdana"/>
              <a:cs typeface="Times New Roman" panose="02020603050405020304" pitchFamily="18" charset="0"/>
              <a:sym typeface="Verdana"/>
            </a:endParaRPr>
          </a:p>
          <a:p>
            <a:pPr marL="0" lvl="0" indent="0" algn="l" rtl="0">
              <a:lnSpc>
                <a:spcPct val="100000"/>
              </a:lnSpc>
              <a:spcBef>
                <a:spcPts val="1000"/>
              </a:spcBef>
              <a:spcAft>
                <a:spcPts val="0"/>
              </a:spcAft>
              <a:buClr>
                <a:schemeClr val="dk1"/>
              </a:buClr>
              <a:buSzPts val="1600"/>
              <a:buNone/>
            </a:pPr>
            <a:r>
              <a:rPr lang="en-US" sz="2400" dirty="0">
                <a:latin typeface="Times New Roman" panose="02020603050405020304" pitchFamily="18" charset="0"/>
                <a:ea typeface="Verdana"/>
                <a:cs typeface="Times New Roman" panose="02020603050405020304" pitchFamily="18" charset="0"/>
                <a:sym typeface="Verdana"/>
              </a:rPr>
              <a:t>	Genus: </a:t>
            </a:r>
            <a:r>
              <a:rPr lang="en-US" sz="2400" i="1" dirty="0">
                <a:latin typeface="Times New Roman" panose="02020603050405020304" pitchFamily="18" charset="0"/>
                <a:ea typeface="Verdana"/>
                <a:cs typeface="Times New Roman" panose="02020603050405020304" pitchFamily="18" charset="0"/>
                <a:sym typeface="Verdana"/>
              </a:rPr>
              <a:t>Amoeba</a:t>
            </a:r>
            <a:endParaRPr sz="2400" i="1" dirty="0">
              <a:latin typeface="Times New Roman" panose="02020603050405020304" pitchFamily="18" charset="0"/>
              <a:cs typeface="Times New Roman" panose="02020603050405020304" pitchFamily="18" charset="0"/>
            </a:endParaRPr>
          </a:p>
          <a:p>
            <a:pPr marL="0" lvl="0" indent="0" algn="l" rtl="0">
              <a:lnSpc>
                <a:spcPct val="100000"/>
              </a:lnSpc>
              <a:spcBef>
                <a:spcPts val="1000"/>
              </a:spcBef>
              <a:spcAft>
                <a:spcPts val="0"/>
              </a:spcAft>
              <a:buClr>
                <a:schemeClr val="dk1"/>
              </a:buClr>
              <a:buSzPts val="1600"/>
              <a:buNone/>
            </a:pPr>
            <a:r>
              <a:rPr lang="en-US" sz="2400" dirty="0">
                <a:latin typeface="Times New Roman" panose="02020603050405020304" pitchFamily="18" charset="0"/>
                <a:ea typeface="Verdana"/>
                <a:cs typeface="Times New Roman" panose="02020603050405020304" pitchFamily="18" charset="0"/>
                <a:sym typeface="Verdana"/>
              </a:rPr>
              <a:t>	Species: </a:t>
            </a:r>
            <a:r>
              <a:rPr lang="en-US" sz="2400" i="1" dirty="0">
                <a:latin typeface="Times New Roman" panose="02020603050405020304" pitchFamily="18" charset="0"/>
                <a:ea typeface="Verdana"/>
                <a:cs typeface="Times New Roman" panose="02020603050405020304" pitchFamily="18" charset="0"/>
                <a:sym typeface="Verdana"/>
              </a:rPr>
              <a:t>Amoeba proteus</a:t>
            </a:r>
            <a:endParaRPr sz="2400" i="1" dirty="0">
              <a:latin typeface="Times New Roman" panose="02020603050405020304" pitchFamily="18" charset="0"/>
              <a:ea typeface="Verdana"/>
              <a:cs typeface="Times New Roman" panose="02020603050405020304" pitchFamily="18" charset="0"/>
              <a:sym typeface="Verdana"/>
            </a:endParaRPr>
          </a:p>
          <a:p>
            <a:pPr marL="0" lvl="0" indent="0" algn="just" rtl="0">
              <a:lnSpc>
                <a:spcPct val="150000"/>
              </a:lnSpc>
              <a:spcBef>
                <a:spcPts val="1000"/>
              </a:spcBef>
              <a:spcAft>
                <a:spcPts val="0"/>
              </a:spcAft>
              <a:buClr>
                <a:schemeClr val="dk1"/>
              </a:buClr>
              <a:buSzPts val="1600"/>
              <a:buNone/>
            </a:pPr>
            <a:r>
              <a:rPr lang="en-US" sz="2400" b="1" dirty="0">
                <a:latin typeface="Times New Roman" panose="02020603050405020304" pitchFamily="18" charset="0"/>
                <a:ea typeface="Verdana"/>
                <a:cs typeface="Times New Roman" panose="02020603050405020304" pitchFamily="18" charset="0"/>
                <a:sym typeface="Verdana"/>
              </a:rPr>
              <a:t>Characteristics: </a:t>
            </a:r>
            <a:r>
              <a:rPr lang="en-US" sz="2400" dirty="0">
                <a:latin typeface="Times New Roman" panose="02020603050405020304" pitchFamily="18" charset="0"/>
                <a:ea typeface="Verdana"/>
                <a:cs typeface="Times New Roman" panose="02020603050405020304" pitchFamily="18" charset="0"/>
                <a:sym typeface="Verdana"/>
              </a:rPr>
              <a:t>Amoeba is unicellular, eukaryotic and has no cell wall. It reproduces by binary fission and moves by the help of pseudopodia. Feeding is done by phagocytosis similar to our phagocytic white blood cells.</a:t>
            </a:r>
            <a:endParaRPr sz="2400" dirty="0">
              <a:latin typeface="Times New Roman" panose="02020603050405020304" pitchFamily="18" charset="0"/>
              <a:cs typeface="Times New Roman" panose="02020603050405020304" pitchFamily="18" charset="0"/>
            </a:endParaRPr>
          </a:p>
        </p:txBody>
      </p:sp>
      <p:sp>
        <p:nvSpPr>
          <p:cNvPr id="149" name="Google Shape;149;p22"/>
          <p:cNvSpPr/>
          <p:nvPr/>
        </p:nvSpPr>
        <p:spPr>
          <a:xfrm>
            <a:off x="8109927" y="4183693"/>
            <a:ext cx="2576346" cy="411908"/>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600" b="1" dirty="0">
                <a:solidFill>
                  <a:schemeClr val="dk1"/>
                </a:solidFill>
                <a:latin typeface="Verdana"/>
                <a:ea typeface="Verdana"/>
                <a:cs typeface="Verdana"/>
                <a:sym typeface="Verdana"/>
              </a:rPr>
              <a:t>Fig: </a:t>
            </a:r>
            <a:r>
              <a:rPr lang="en-US" sz="1600" b="1" i="1" dirty="0">
                <a:solidFill>
                  <a:schemeClr val="dk1"/>
                </a:solidFill>
                <a:latin typeface="Verdana"/>
                <a:ea typeface="Verdana"/>
                <a:cs typeface="Verdana"/>
                <a:sym typeface="Verdana"/>
              </a:rPr>
              <a:t>Amoeba proteus</a:t>
            </a:r>
            <a:endParaRPr sz="1600" b="1" i="1" dirty="0">
              <a:solidFill>
                <a:schemeClr val="dk1"/>
              </a:solidFill>
              <a:latin typeface="Verdana"/>
              <a:ea typeface="Verdana"/>
              <a:cs typeface="Verdana"/>
              <a:sym typeface="Verdana"/>
            </a:endParaRPr>
          </a:p>
        </p:txBody>
      </p:sp>
      <p:pic>
        <p:nvPicPr>
          <p:cNvPr id="150" name="Google Shape;150;p22" descr="Amoeba proteus | Life cycles, General biology, Life"/>
          <p:cNvPicPr preferRelativeResize="0"/>
          <p:nvPr/>
        </p:nvPicPr>
        <p:blipFill rotWithShape="1">
          <a:blip r:embed="rId3">
            <a:alphaModFix/>
            <a:extLst>
              <a:ext uri="{BEBA8EAE-BF5A-486C-A8C5-ECC9F3942E4B}">
                <a14:imgProps xmlns:a14="http://schemas.microsoft.com/office/drawing/2010/main">
                  <a14:imgLayer r:embed="rId4">
                    <a14:imgEffect>
                      <a14:sharpenSoften amount="50000"/>
                    </a14:imgEffect>
                  </a14:imgLayer>
                </a14:imgProps>
              </a:ext>
            </a:extLst>
          </a:blip>
          <a:srcRect/>
          <a:stretch/>
        </p:blipFill>
        <p:spPr>
          <a:xfrm>
            <a:off x="6125917" y="1081427"/>
            <a:ext cx="5513944" cy="3059497"/>
          </a:xfrm>
          <a:prstGeom prst="rect">
            <a:avLst/>
          </a:prstGeom>
          <a:noFill/>
          <a:ln>
            <a:noFill/>
          </a:ln>
        </p:spPr>
      </p:pic>
      <p:pic>
        <p:nvPicPr>
          <p:cNvPr id="151" name="Google Shape;151;p22" descr="https://encrypted-tbn0.gstatic.com/images?q=tbn%3AANd9GcTJevCilh2wFbl9slGJ_nW5V113svWFXxSTbw&amp;usqp=CAU"/>
          <p:cNvPicPr preferRelativeResize="0"/>
          <p:nvPr/>
        </p:nvPicPr>
        <p:blipFill rotWithShape="1">
          <a:blip r:embed="rId5">
            <a:alphaModFix/>
            <a:extLst>
              <a:ext uri="{BEBA8EAE-BF5A-486C-A8C5-ECC9F3942E4B}">
                <a14:imgProps xmlns:a14="http://schemas.microsoft.com/office/drawing/2010/main">
                  <a14:imgLayer r:embed="rId6">
                    <a14:imgEffect>
                      <a14:sharpenSoften amount="50000"/>
                    </a14:imgEffect>
                  </a14:imgLayer>
                </a14:imgProps>
              </a:ext>
            </a:extLst>
          </a:blip>
          <a:srcRect/>
          <a:stretch/>
        </p:blipFill>
        <p:spPr>
          <a:xfrm>
            <a:off x="7613574" y="4638370"/>
            <a:ext cx="3569052" cy="1948891"/>
          </a:xfrm>
          <a:prstGeom prst="rect">
            <a:avLst/>
          </a:prstGeom>
          <a:noFill/>
          <a:ln>
            <a:noFill/>
          </a:ln>
        </p:spPr>
      </p:pic>
    </p:spTree>
    <p:extLst>
      <p:ext uri="{BB962C8B-B14F-4D97-AF65-F5344CB8AC3E}">
        <p14:creationId xmlns:p14="http://schemas.microsoft.com/office/powerpoint/2010/main" val="2101613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8;p24">
            <a:extLst>
              <a:ext uri="{FF2B5EF4-FFF2-40B4-BE49-F238E27FC236}">
                <a16:creationId xmlns:a16="http://schemas.microsoft.com/office/drawing/2014/main" id="{8CFE40A3-EF19-4FBC-A48D-0BE3EFEAD537}"/>
              </a:ext>
            </a:extLst>
          </p:cNvPr>
          <p:cNvSpPr txBox="1">
            <a:spLocks noGrp="1"/>
          </p:cNvSpPr>
          <p:nvPr>
            <p:ph type="title"/>
          </p:nvPr>
        </p:nvSpPr>
        <p:spPr>
          <a:xfrm>
            <a:off x="1146227" y="105031"/>
            <a:ext cx="10515600" cy="132556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2500"/>
              <a:buFont typeface="Verdana"/>
              <a:buNone/>
            </a:pPr>
            <a:r>
              <a:rPr lang="en-US" sz="32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 Microscopic observation of </a:t>
            </a:r>
            <a:r>
              <a:rPr lang="en-US" sz="3200" b="1" i="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Aspergillus spp.</a:t>
            </a:r>
            <a:endParaRPr sz="3200"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Picture 2" descr="Aspergillus | Medicinal Genomics">
            <a:extLst>
              <a:ext uri="{FF2B5EF4-FFF2-40B4-BE49-F238E27FC236}">
                <a16:creationId xmlns:a16="http://schemas.microsoft.com/office/drawing/2014/main" id="{CC03ECBC-3042-4C6E-B09B-6567C9D5B0BA}"/>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8083422" y="2002786"/>
            <a:ext cx="4695517" cy="352163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D1B7D2-3AE6-4F67-9DEC-1964EA6A3923}"/>
              </a:ext>
            </a:extLst>
          </p:cNvPr>
          <p:cNvPicPr>
            <a:picLocks noChangeAspect="1"/>
          </p:cNvPicPr>
          <p:nvPr/>
        </p:nvPicPr>
        <p:blipFill>
          <a:blip r:embed="rId3"/>
          <a:stretch>
            <a:fillRect/>
          </a:stretch>
        </p:blipFill>
        <p:spPr>
          <a:xfrm>
            <a:off x="308027" y="1430594"/>
            <a:ext cx="8347587" cy="4695518"/>
          </a:xfrm>
          <a:prstGeom prst="rect">
            <a:avLst/>
          </a:prstGeom>
        </p:spPr>
      </p:pic>
      <p:sp>
        <p:nvSpPr>
          <p:cNvPr id="7" name="Rectangle 6">
            <a:extLst>
              <a:ext uri="{FF2B5EF4-FFF2-40B4-BE49-F238E27FC236}">
                <a16:creationId xmlns:a16="http://schemas.microsoft.com/office/drawing/2014/main" id="{EBAC2A31-AB8C-43C4-9971-4CE3422CCA0E}"/>
              </a:ext>
            </a:extLst>
          </p:cNvPr>
          <p:cNvSpPr/>
          <p:nvPr/>
        </p:nvSpPr>
        <p:spPr>
          <a:xfrm>
            <a:off x="308027" y="6126112"/>
            <a:ext cx="6096000" cy="215444"/>
          </a:xfrm>
          <a:prstGeom prst="rect">
            <a:avLst/>
          </a:prstGeom>
        </p:spPr>
        <p:txBody>
          <a:bodyPr>
            <a:spAutoFit/>
          </a:bodyPr>
          <a:lstStyle/>
          <a:p>
            <a:r>
              <a:rPr lang="en-US" sz="800" dirty="0"/>
              <a:t>https://microbeonline.com/aspergillus-morphology-clinical-features-and-lab-diagnosis/</a:t>
            </a:r>
          </a:p>
        </p:txBody>
      </p:sp>
    </p:spTree>
    <p:extLst>
      <p:ext uri="{BB962C8B-B14F-4D97-AF65-F5344CB8AC3E}">
        <p14:creationId xmlns:p14="http://schemas.microsoft.com/office/powerpoint/2010/main" val="2319376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204952" y="54210"/>
            <a:ext cx="8680746" cy="793824"/>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Verdana"/>
              <a:buNone/>
            </a:pPr>
            <a:r>
              <a:rPr lang="en-US" sz="28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 Microscopic observation of </a:t>
            </a:r>
            <a:r>
              <a:rPr lang="en-US" sz="2800" b="1" i="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Aspergillus spp.</a:t>
            </a:r>
            <a:endParaRPr sz="2800"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9" name="Google Shape;169;p24"/>
          <p:cNvSpPr txBox="1">
            <a:spLocks noGrp="1"/>
          </p:cNvSpPr>
          <p:nvPr>
            <p:ph type="body" idx="1"/>
          </p:nvPr>
        </p:nvSpPr>
        <p:spPr>
          <a:xfrm>
            <a:off x="378372" y="687984"/>
            <a:ext cx="8073909" cy="5968356"/>
          </a:xfrm>
          <a:prstGeom prst="rect">
            <a:avLst/>
          </a:prstGeom>
          <a:noFill/>
          <a:ln>
            <a:noFill/>
          </a:ln>
        </p:spPr>
        <p:txBody>
          <a:bodyPr spcFirstLastPara="1" wrap="square" lIns="91425" tIns="45700" rIns="91425" bIns="45700" anchor="t" anchorCtr="0">
            <a:noAutofit/>
          </a:bodyPr>
          <a:lstStyle/>
          <a:p>
            <a:pPr marL="228600" lvl="0" indent="-228600" algn="just" rtl="0">
              <a:lnSpc>
                <a:spcPct val="140000"/>
              </a:lnSpc>
              <a:spcBef>
                <a:spcPts val="0"/>
              </a:spcBef>
              <a:spcAft>
                <a:spcPts val="0"/>
              </a:spcAft>
              <a:buClr>
                <a:schemeClr val="dk1"/>
              </a:buClr>
              <a:buSzPts val="1600"/>
              <a:buChar char="•"/>
            </a:pPr>
            <a:r>
              <a:rPr lang="en-US" sz="2200" i="1" dirty="0">
                <a:latin typeface="Times New Roman" panose="02020603050405020304" pitchFamily="18" charset="0"/>
                <a:ea typeface="Verdana"/>
                <a:cs typeface="Times New Roman" panose="02020603050405020304" pitchFamily="18" charset="0"/>
                <a:sym typeface="Verdana"/>
              </a:rPr>
              <a:t>Aspergillus</a:t>
            </a:r>
            <a:r>
              <a:rPr lang="en-US" sz="2200" dirty="0">
                <a:latin typeface="Times New Roman" panose="02020603050405020304" pitchFamily="18" charset="0"/>
                <a:ea typeface="Verdana"/>
                <a:cs typeface="Times New Roman" panose="02020603050405020304" pitchFamily="18" charset="0"/>
                <a:sym typeface="Verdana"/>
              </a:rPr>
              <a:t> is a fungal genus consisting of a few hundred mold species found in various climates worldwide. </a:t>
            </a:r>
            <a:endParaRPr sz="2200" dirty="0">
              <a:latin typeface="Times New Roman" panose="02020603050405020304" pitchFamily="18" charset="0"/>
              <a:ea typeface="Verdana"/>
              <a:cs typeface="Times New Roman" panose="02020603050405020304" pitchFamily="18" charset="0"/>
              <a:sym typeface="Verdana"/>
            </a:endParaRPr>
          </a:p>
          <a:p>
            <a:pPr marL="228600" lvl="0" indent="-228600" algn="just" rtl="0">
              <a:lnSpc>
                <a:spcPct val="140000"/>
              </a:lnSpc>
              <a:spcBef>
                <a:spcPts val="1000"/>
              </a:spcBef>
              <a:spcAft>
                <a:spcPts val="0"/>
              </a:spcAft>
              <a:buClr>
                <a:schemeClr val="dk1"/>
              </a:buClr>
              <a:buSzPts val="1600"/>
              <a:buChar char="•"/>
            </a:pPr>
            <a:r>
              <a:rPr lang="en-US" sz="2200" i="1" dirty="0">
                <a:latin typeface="Times New Roman" panose="02020603050405020304" pitchFamily="18" charset="0"/>
                <a:ea typeface="Verdana"/>
                <a:cs typeface="Times New Roman" panose="02020603050405020304" pitchFamily="18" charset="0"/>
                <a:sym typeface="Verdana"/>
              </a:rPr>
              <a:t>Aspergillus spp. </a:t>
            </a:r>
            <a:r>
              <a:rPr lang="en-US" sz="2200" dirty="0">
                <a:latin typeface="Times New Roman" panose="02020603050405020304" pitchFamily="18" charset="0"/>
                <a:ea typeface="Verdana"/>
                <a:cs typeface="Times New Roman" panose="02020603050405020304" pitchFamily="18" charset="0"/>
                <a:sym typeface="Verdana"/>
              </a:rPr>
              <a:t>are common contaminants of starchy foods (such as bread and potatoes), and grow in or on many plants and trees. </a:t>
            </a:r>
            <a:endParaRPr sz="2200" dirty="0">
              <a:latin typeface="Times New Roman" panose="02020603050405020304" pitchFamily="18" charset="0"/>
              <a:cs typeface="Times New Roman" panose="02020603050405020304" pitchFamily="18" charset="0"/>
            </a:endParaRPr>
          </a:p>
          <a:p>
            <a:pPr marL="228600" lvl="0" indent="-228600" algn="just" rtl="0">
              <a:lnSpc>
                <a:spcPct val="140000"/>
              </a:lnSpc>
              <a:spcBef>
                <a:spcPts val="1000"/>
              </a:spcBef>
              <a:spcAft>
                <a:spcPts val="0"/>
              </a:spcAft>
              <a:buClr>
                <a:schemeClr val="dk1"/>
              </a:buClr>
              <a:buSzPts val="1600"/>
              <a:buChar char="•"/>
            </a:pPr>
            <a:r>
              <a:rPr lang="en-US" sz="2200" dirty="0">
                <a:latin typeface="Times New Roman" panose="02020603050405020304" pitchFamily="18" charset="0"/>
                <a:ea typeface="Verdana"/>
                <a:cs typeface="Times New Roman" panose="02020603050405020304" pitchFamily="18" charset="0"/>
                <a:sym typeface="Verdana"/>
              </a:rPr>
              <a:t>Under light microscope, </a:t>
            </a:r>
            <a:r>
              <a:rPr lang="en-US" sz="2200" i="1" dirty="0">
                <a:latin typeface="Times New Roman" panose="02020603050405020304" pitchFamily="18" charset="0"/>
                <a:ea typeface="Verdana"/>
                <a:cs typeface="Times New Roman" panose="02020603050405020304" pitchFamily="18" charset="0"/>
                <a:sym typeface="Verdana"/>
              </a:rPr>
              <a:t>Aspergillus</a:t>
            </a:r>
            <a:r>
              <a:rPr lang="en-US" sz="2200" dirty="0">
                <a:latin typeface="Times New Roman" panose="02020603050405020304" pitchFamily="18" charset="0"/>
                <a:ea typeface="Verdana"/>
                <a:cs typeface="Times New Roman" panose="02020603050405020304" pitchFamily="18" charset="0"/>
                <a:sym typeface="Verdana"/>
              </a:rPr>
              <a:t> can be identified by the presence of  'T' or 'L' shaped 'foot cells'  in the mycelium  that produce a single conidiophore perpendicular to the long axis of the cell. </a:t>
            </a:r>
            <a:endParaRPr sz="2200" dirty="0">
              <a:latin typeface="Times New Roman" panose="02020603050405020304" pitchFamily="18" charset="0"/>
              <a:ea typeface="Verdana"/>
              <a:cs typeface="Times New Roman" panose="02020603050405020304" pitchFamily="18" charset="0"/>
              <a:sym typeface="Verdana"/>
            </a:endParaRPr>
          </a:p>
          <a:p>
            <a:pPr marL="228600" lvl="0" indent="-228600" algn="just" rtl="0">
              <a:lnSpc>
                <a:spcPct val="140000"/>
              </a:lnSpc>
              <a:spcBef>
                <a:spcPts val="1000"/>
              </a:spcBef>
              <a:spcAft>
                <a:spcPts val="0"/>
              </a:spcAft>
              <a:buClr>
                <a:schemeClr val="dk1"/>
              </a:buClr>
              <a:buSzPts val="1600"/>
              <a:buChar char="•"/>
            </a:pPr>
            <a:r>
              <a:rPr lang="en-US" sz="2200" dirty="0">
                <a:latin typeface="Times New Roman" panose="02020603050405020304" pitchFamily="18" charset="0"/>
                <a:ea typeface="Verdana"/>
                <a:cs typeface="Times New Roman" panose="02020603050405020304" pitchFamily="18" charset="0"/>
                <a:sym typeface="Verdana"/>
              </a:rPr>
              <a:t>The conidiophore enlarges at its apex to form a round shaped vesicle. The fertile area of the vesicle gives rise to a layer of cells called phialides that produce long chains of asexual spores named conidia or conidiophores. </a:t>
            </a:r>
            <a:endParaRPr sz="2200" dirty="0">
              <a:latin typeface="Times New Roman" panose="02020603050405020304" pitchFamily="18" charset="0"/>
              <a:ea typeface="Verdana"/>
              <a:cs typeface="Times New Roman" panose="02020603050405020304" pitchFamily="18" charset="0"/>
              <a:sym typeface="Verdana"/>
            </a:endParaRPr>
          </a:p>
        </p:txBody>
      </p:sp>
      <p:sp>
        <p:nvSpPr>
          <p:cNvPr id="171" name="Google Shape;171;p24"/>
          <p:cNvSpPr/>
          <p:nvPr/>
        </p:nvSpPr>
        <p:spPr>
          <a:xfrm>
            <a:off x="9390496" y="5800405"/>
            <a:ext cx="2222083" cy="855935"/>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400" b="1" dirty="0">
                <a:solidFill>
                  <a:schemeClr val="dk1"/>
                </a:solidFill>
                <a:latin typeface="Verdana"/>
                <a:ea typeface="Verdana"/>
                <a:cs typeface="Verdana"/>
                <a:sym typeface="Verdana"/>
              </a:rPr>
              <a:t>Fig: </a:t>
            </a:r>
            <a:r>
              <a:rPr lang="en-US" sz="1400" b="1" i="1" dirty="0">
                <a:solidFill>
                  <a:schemeClr val="dk1"/>
                </a:solidFill>
                <a:latin typeface="Verdana"/>
                <a:ea typeface="Verdana"/>
                <a:cs typeface="Verdana"/>
                <a:sym typeface="Verdana"/>
              </a:rPr>
              <a:t>Aspergillus spp.</a:t>
            </a:r>
            <a:endParaRPr sz="1400" b="1" i="1" dirty="0">
              <a:solidFill>
                <a:schemeClr val="dk1"/>
              </a:solidFill>
              <a:latin typeface="Verdana"/>
              <a:ea typeface="Verdana"/>
              <a:cs typeface="Verdana"/>
              <a:sym typeface="Verdana"/>
            </a:endParaRPr>
          </a:p>
        </p:txBody>
      </p:sp>
      <p:pic>
        <p:nvPicPr>
          <p:cNvPr id="172" name="Google Shape;172;p24"/>
          <p:cNvPicPr preferRelativeResize="0"/>
          <p:nvPr/>
        </p:nvPicPr>
        <p:blipFill rotWithShape="1">
          <a:blip r:embed="rId3">
            <a:alphaModFix/>
          </a:blip>
          <a:srcRect/>
          <a:stretch/>
        </p:blipFill>
        <p:spPr>
          <a:xfrm>
            <a:off x="8625701" y="687984"/>
            <a:ext cx="3566299" cy="5112421"/>
          </a:xfrm>
          <a:prstGeom prst="rect">
            <a:avLst/>
          </a:prstGeom>
          <a:noFill/>
          <a:ln>
            <a:noFill/>
          </a:ln>
        </p:spPr>
      </p:pic>
      <p:sp>
        <p:nvSpPr>
          <p:cNvPr id="173" name="Google Shape;173;p24"/>
          <p:cNvSpPr txBox="1"/>
          <p:nvPr/>
        </p:nvSpPr>
        <p:spPr>
          <a:xfrm rot="10800000" flipV="1">
            <a:off x="10553924" y="5198165"/>
            <a:ext cx="987274" cy="78519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dirty="0">
                <a:solidFill>
                  <a:schemeClr val="dk1"/>
                </a:solidFill>
                <a:latin typeface="Calibri"/>
                <a:ea typeface="Calibri"/>
                <a:cs typeface="Calibri"/>
                <a:sym typeface="Calibri"/>
              </a:rPr>
              <a:t>Mycelium</a:t>
            </a:r>
            <a:endParaRPr sz="1200" b="1"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97566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39774-36EF-A40E-35FD-20C7964F02CE}"/>
              </a:ext>
            </a:extLst>
          </p:cNvPr>
          <p:cNvSpPr>
            <a:spLocks noGrp="1"/>
          </p:cNvSpPr>
          <p:nvPr>
            <p:ph type="title"/>
          </p:nvPr>
        </p:nvSpPr>
        <p:spPr>
          <a:xfrm>
            <a:off x="838200" y="2766218"/>
            <a:ext cx="10515600" cy="1325563"/>
          </a:xfrm>
        </p:spPr>
        <p:txBody>
          <a:bodyPr>
            <a:normAutofit fontScale="90000"/>
          </a:bodyPr>
          <a:lstStyle/>
          <a:p>
            <a:pPr lvl="0" algn="ctr">
              <a:lnSpc>
                <a:spcPct val="150000"/>
              </a:lnSpc>
            </a:pPr>
            <a:br>
              <a:rPr lang="en-US" sz="4400" b="1" dirty="0">
                <a:latin typeface="Times New Roman" panose="02020603050405020304" pitchFamily="18" charset="0"/>
                <a:ea typeface="Verdana"/>
                <a:cs typeface="Times New Roman" panose="02020603050405020304" pitchFamily="18" charset="0"/>
                <a:sym typeface="Verdana"/>
              </a:rPr>
            </a:br>
            <a:r>
              <a:rPr lang="en-US" sz="4400" b="1" dirty="0">
                <a:latin typeface="Times New Roman" panose="02020603050405020304" pitchFamily="18" charset="0"/>
                <a:ea typeface="Verdana"/>
                <a:cs typeface="Times New Roman" panose="02020603050405020304" pitchFamily="18" charset="0"/>
                <a:sym typeface="Verdana"/>
              </a:rPr>
              <a:t>Microscopic observation of human blood cells.</a:t>
            </a:r>
            <a:br>
              <a:rPr lang="en-US" sz="4400" b="1" dirty="0">
                <a:solidFill>
                  <a:schemeClr val="accent1"/>
                </a:solidFill>
                <a:latin typeface="Times New Roman" panose="02020603050405020304" pitchFamily="18" charset="0"/>
                <a:ea typeface="Verdana"/>
                <a:cs typeface="Times New Roman" panose="02020603050405020304" pitchFamily="18" charset="0"/>
                <a:sym typeface="Verdana"/>
              </a:rPr>
            </a:br>
            <a:endParaRPr lang="en-US" dirty="0"/>
          </a:p>
        </p:txBody>
      </p:sp>
      <p:pic>
        <p:nvPicPr>
          <p:cNvPr id="3" name="Picture 2">
            <a:extLst>
              <a:ext uri="{FF2B5EF4-FFF2-40B4-BE49-F238E27FC236}">
                <a16:creationId xmlns:a16="http://schemas.microsoft.com/office/drawing/2014/main" id="{1BA4250B-E4A7-A11C-5139-A73499B023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46791" y="1489311"/>
            <a:ext cx="1432548" cy="143254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342019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999EE26-93CE-40CB-BA1D-983FE1A4261F}"/>
              </a:ext>
            </a:extLst>
          </p:cNvPr>
          <p:cNvPicPr>
            <a:picLocks noGrp="1" noChangeAspect="1"/>
          </p:cNvPicPr>
          <p:nvPr>
            <p:ph idx="1"/>
          </p:nvPr>
        </p:nvPicPr>
        <p:blipFill>
          <a:blip r:embed="rId2"/>
          <a:stretch>
            <a:fillRect/>
          </a:stretch>
        </p:blipFill>
        <p:spPr>
          <a:xfrm>
            <a:off x="1162382" y="1172356"/>
            <a:ext cx="4432313" cy="4432313"/>
          </a:xfrm>
          <a:prstGeom prst="rect">
            <a:avLst/>
          </a:prstGeom>
        </p:spPr>
      </p:pic>
      <p:pic>
        <p:nvPicPr>
          <p:cNvPr id="8" name="Picture 7">
            <a:extLst>
              <a:ext uri="{FF2B5EF4-FFF2-40B4-BE49-F238E27FC236}">
                <a16:creationId xmlns:a16="http://schemas.microsoft.com/office/drawing/2014/main" id="{3D99BAE0-F333-4B88-8093-B0F035652444}"/>
              </a:ext>
            </a:extLst>
          </p:cNvPr>
          <p:cNvPicPr>
            <a:picLocks noChangeAspect="1"/>
          </p:cNvPicPr>
          <p:nvPr/>
        </p:nvPicPr>
        <p:blipFill>
          <a:blip r:embed="rId3"/>
          <a:stretch>
            <a:fillRect/>
          </a:stretch>
        </p:blipFill>
        <p:spPr>
          <a:xfrm>
            <a:off x="6678281" y="1172356"/>
            <a:ext cx="4690596" cy="4513288"/>
          </a:xfrm>
          <a:prstGeom prst="rect">
            <a:avLst/>
          </a:prstGeom>
        </p:spPr>
      </p:pic>
      <p:sp>
        <p:nvSpPr>
          <p:cNvPr id="9" name="Rectangle 8">
            <a:extLst>
              <a:ext uri="{FF2B5EF4-FFF2-40B4-BE49-F238E27FC236}">
                <a16:creationId xmlns:a16="http://schemas.microsoft.com/office/drawing/2014/main" id="{6377C5EC-0181-43AD-BC75-4D327C56B05E}"/>
              </a:ext>
            </a:extLst>
          </p:cNvPr>
          <p:cNvSpPr/>
          <p:nvPr/>
        </p:nvSpPr>
        <p:spPr>
          <a:xfrm>
            <a:off x="8392957" y="5685644"/>
            <a:ext cx="1261243" cy="369332"/>
          </a:xfrm>
          <a:prstGeom prst="rect">
            <a:avLst/>
          </a:prstGeom>
        </p:spPr>
        <p:txBody>
          <a:bodyPr wrap="none">
            <a:spAutoFit/>
          </a:bodyPr>
          <a:lstStyle/>
          <a:p>
            <a:r>
              <a:rPr lang="en-US" b="1" dirty="0">
                <a:solidFill>
                  <a:srgbClr val="C00000"/>
                </a:solidFill>
                <a:ea typeface="Calibri"/>
                <a:cs typeface="Calibri"/>
                <a:sym typeface="Calibri"/>
              </a:rPr>
              <a:t>Eosinophils</a:t>
            </a:r>
            <a:endParaRPr lang="en-US" dirty="0"/>
          </a:p>
        </p:txBody>
      </p:sp>
      <p:sp>
        <p:nvSpPr>
          <p:cNvPr id="10" name="Rectangle 9">
            <a:extLst>
              <a:ext uri="{FF2B5EF4-FFF2-40B4-BE49-F238E27FC236}">
                <a16:creationId xmlns:a16="http://schemas.microsoft.com/office/drawing/2014/main" id="{F1EE92F9-CDA3-41BA-B8CC-A5ECDA2364CB}"/>
              </a:ext>
            </a:extLst>
          </p:cNvPr>
          <p:cNvSpPr/>
          <p:nvPr/>
        </p:nvSpPr>
        <p:spPr>
          <a:xfrm>
            <a:off x="2577960" y="5685644"/>
            <a:ext cx="1308756" cy="369332"/>
          </a:xfrm>
          <a:prstGeom prst="rect">
            <a:avLst/>
          </a:prstGeom>
        </p:spPr>
        <p:txBody>
          <a:bodyPr wrap="none">
            <a:spAutoFit/>
          </a:bodyPr>
          <a:lstStyle/>
          <a:p>
            <a:r>
              <a:rPr lang="en-US" b="1" dirty="0">
                <a:solidFill>
                  <a:srgbClr val="FF0000"/>
                </a:solidFill>
                <a:ea typeface="Calibri"/>
                <a:cs typeface="Calibri"/>
                <a:sym typeface="Calibri"/>
              </a:rPr>
              <a:t>Neutrophils</a:t>
            </a:r>
            <a:endParaRPr lang="en-US" dirty="0"/>
          </a:p>
        </p:txBody>
      </p:sp>
      <p:sp>
        <p:nvSpPr>
          <p:cNvPr id="11" name="Title 1">
            <a:extLst>
              <a:ext uri="{FF2B5EF4-FFF2-40B4-BE49-F238E27FC236}">
                <a16:creationId xmlns:a16="http://schemas.microsoft.com/office/drawing/2014/main" id="{8FABDEE1-715A-4859-8EF1-4291CAC8D15E}"/>
              </a:ext>
            </a:extLst>
          </p:cNvPr>
          <p:cNvSpPr>
            <a:spLocks noGrp="1"/>
          </p:cNvSpPr>
          <p:nvPr>
            <p:ph type="title"/>
          </p:nvPr>
        </p:nvSpPr>
        <p:spPr>
          <a:xfrm>
            <a:off x="985683" y="218671"/>
            <a:ext cx="10515600" cy="662782"/>
          </a:xfrm>
        </p:spPr>
        <p:txBody>
          <a:bodyPr>
            <a:noAutofit/>
          </a:bodyPr>
          <a:lstStyle/>
          <a:p>
            <a:pPr lvl="0" algn="ctr">
              <a:lnSpc>
                <a:spcPct val="150000"/>
              </a:lnSpc>
            </a:pPr>
            <a:r>
              <a:rPr lang="en-US" sz="36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Microscopic observation of human blood cells</a:t>
            </a:r>
            <a:endParaRPr lang="en-US" sz="3600" dirty="0">
              <a:solidFill>
                <a:srgbClr val="7030A0"/>
              </a:soli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4FC3010F-2CB8-4DE9-9ABB-3AB00834B79C}"/>
              </a:ext>
            </a:extLst>
          </p:cNvPr>
          <p:cNvSpPr/>
          <p:nvPr/>
        </p:nvSpPr>
        <p:spPr>
          <a:xfrm>
            <a:off x="1162382" y="5604669"/>
            <a:ext cx="2826415" cy="215444"/>
          </a:xfrm>
          <a:prstGeom prst="rect">
            <a:avLst/>
          </a:prstGeom>
        </p:spPr>
        <p:txBody>
          <a:bodyPr wrap="none">
            <a:spAutoFit/>
          </a:bodyPr>
          <a:lstStyle/>
          <a:p>
            <a:r>
              <a:rPr lang="en-US" sz="800" dirty="0"/>
              <a:t>https://medschool.co/tests/blood-film/neutrophil-morphology</a:t>
            </a:r>
          </a:p>
        </p:txBody>
      </p:sp>
    </p:spTree>
    <p:extLst>
      <p:ext uri="{BB962C8B-B14F-4D97-AF65-F5344CB8AC3E}">
        <p14:creationId xmlns:p14="http://schemas.microsoft.com/office/powerpoint/2010/main" val="24813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a:spLocks noGrp="1"/>
          </p:cNvSpPr>
          <p:nvPr>
            <p:ph type="title"/>
          </p:nvPr>
        </p:nvSpPr>
        <p:spPr>
          <a:xfrm>
            <a:off x="392351" y="162844"/>
            <a:ext cx="7056324" cy="83635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Verdana"/>
              <a:buNone/>
            </a:pPr>
            <a:r>
              <a:rPr lang="en-US" sz="32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Microscopic observation of Blood cells</a:t>
            </a:r>
            <a:endParaRPr sz="5400"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0" name="Google Shape;180;p25"/>
          <p:cNvSpPr txBox="1">
            <a:spLocks noGrp="1"/>
          </p:cNvSpPr>
          <p:nvPr>
            <p:ph idx="1"/>
          </p:nvPr>
        </p:nvSpPr>
        <p:spPr>
          <a:xfrm>
            <a:off x="340468" y="1310297"/>
            <a:ext cx="8424153" cy="5337545"/>
          </a:xfrm>
          <a:prstGeom prst="rect">
            <a:avLst/>
          </a:prstGeom>
          <a:noFill/>
          <a:ln>
            <a:noFill/>
          </a:ln>
        </p:spPr>
        <p:txBody>
          <a:bodyPr spcFirstLastPara="1" wrap="square" lIns="91425" tIns="45700" rIns="91425" bIns="45700" anchor="t" anchorCtr="0">
            <a:noAutofit/>
          </a:bodyPr>
          <a:lstStyle/>
          <a:p>
            <a:pPr marL="228600" lvl="0" indent="-228600" algn="just" rtl="0">
              <a:lnSpc>
                <a:spcPct val="140000"/>
              </a:lnSpc>
              <a:spcBef>
                <a:spcPts val="0"/>
              </a:spcBef>
              <a:spcAft>
                <a:spcPts val="0"/>
              </a:spcAft>
              <a:buClr>
                <a:schemeClr val="dk1"/>
              </a:buClr>
              <a:buSzPts val="1700"/>
              <a:buChar char="•"/>
            </a:pPr>
            <a:r>
              <a:rPr lang="en-US" sz="2000" dirty="0">
                <a:latin typeface="Times New Roman" panose="02020603050405020304" pitchFamily="18" charset="0"/>
                <a:ea typeface="Verdana"/>
                <a:cs typeface="Times New Roman" panose="02020603050405020304" pitchFamily="18" charset="0"/>
                <a:sym typeface="Verdana"/>
              </a:rPr>
              <a:t>Neutrophils are one of the classes of white blood cells or leukocytes.</a:t>
            </a:r>
            <a:endParaRPr sz="2000" dirty="0">
              <a:latin typeface="Times New Roman" panose="02020603050405020304" pitchFamily="18" charset="0"/>
              <a:cs typeface="Times New Roman" panose="02020603050405020304" pitchFamily="18" charset="0"/>
            </a:endParaRPr>
          </a:p>
          <a:p>
            <a:pPr marL="228600" lvl="0" indent="-228600" algn="just" rtl="0">
              <a:lnSpc>
                <a:spcPct val="140000"/>
              </a:lnSpc>
              <a:spcBef>
                <a:spcPts val="600"/>
              </a:spcBef>
              <a:spcAft>
                <a:spcPts val="0"/>
              </a:spcAft>
              <a:buClr>
                <a:schemeClr val="dk1"/>
              </a:buClr>
              <a:buSzPts val="1700"/>
              <a:buChar char="•"/>
            </a:pPr>
            <a:r>
              <a:rPr lang="en-US" sz="2000" dirty="0">
                <a:latin typeface="Times New Roman" panose="02020603050405020304" pitchFamily="18" charset="0"/>
                <a:ea typeface="Verdana"/>
                <a:cs typeface="Times New Roman" panose="02020603050405020304" pitchFamily="18" charset="0"/>
                <a:sym typeface="Verdana"/>
              </a:rPr>
              <a:t>Neutrophils are major cellular component of the innate immune system. In a healthy human, 40-75% of the total white blood cells are neutrophils.</a:t>
            </a:r>
            <a:endParaRPr sz="2000" dirty="0">
              <a:latin typeface="Times New Roman" panose="02020603050405020304" pitchFamily="18" charset="0"/>
              <a:ea typeface="Verdana"/>
              <a:cs typeface="Times New Roman" panose="02020603050405020304" pitchFamily="18" charset="0"/>
              <a:sym typeface="Verdana"/>
            </a:endParaRPr>
          </a:p>
          <a:p>
            <a:pPr marL="228600" lvl="0" indent="-228600" algn="just" rtl="0">
              <a:lnSpc>
                <a:spcPct val="140000"/>
              </a:lnSpc>
              <a:spcBef>
                <a:spcPts val="600"/>
              </a:spcBef>
              <a:spcAft>
                <a:spcPts val="0"/>
              </a:spcAft>
              <a:buClr>
                <a:schemeClr val="dk1"/>
              </a:buClr>
              <a:buSzPts val="1700"/>
              <a:buChar char="•"/>
            </a:pPr>
            <a:r>
              <a:rPr lang="en-US" sz="2000" dirty="0">
                <a:latin typeface="Times New Roman" panose="02020603050405020304" pitchFamily="18" charset="0"/>
                <a:ea typeface="Verdana"/>
                <a:cs typeface="Times New Roman" panose="02020603050405020304" pitchFamily="18" charset="0"/>
                <a:sym typeface="Verdana"/>
              </a:rPr>
              <a:t>Neutrophils are also called 'polymorphonuclear cells.' The neutrophil nucleus has a complex, lobulated shape. In a cross-section, neutrophils may even look like they have more than one nucleus. </a:t>
            </a:r>
            <a:endParaRPr sz="2000" dirty="0">
              <a:latin typeface="Times New Roman" panose="02020603050405020304" pitchFamily="18" charset="0"/>
              <a:ea typeface="Verdana"/>
              <a:cs typeface="Times New Roman" panose="02020603050405020304" pitchFamily="18" charset="0"/>
              <a:sym typeface="Verdana"/>
            </a:endParaRPr>
          </a:p>
          <a:p>
            <a:pPr marL="228600" lvl="0" indent="-228600" algn="just" rtl="0">
              <a:lnSpc>
                <a:spcPct val="140000"/>
              </a:lnSpc>
              <a:spcBef>
                <a:spcPts val="600"/>
              </a:spcBef>
              <a:spcAft>
                <a:spcPts val="0"/>
              </a:spcAft>
              <a:buClr>
                <a:schemeClr val="dk1"/>
              </a:buClr>
              <a:buSzPts val="1700"/>
              <a:buChar char="•"/>
            </a:pPr>
            <a:r>
              <a:rPr lang="en-US" sz="2000" dirty="0">
                <a:latin typeface="Times New Roman" panose="02020603050405020304" pitchFamily="18" charset="0"/>
                <a:ea typeface="Verdana"/>
                <a:cs typeface="Times New Roman" panose="02020603050405020304" pitchFamily="18" charset="0"/>
                <a:sym typeface="Verdana"/>
              </a:rPr>
              <a:t>Multi-lobed nucleus (purple stained) and granules in the cytoplasm (neutral pink stained) are two identifying characteristics of neutrophil under light microscope.</a:t>
            </a:r>
            <a:endParaRPr sz="2000" dirty="0">
              <a:latin typeface="Times New Roman" panose="02020603050405020304" pitchFamily="18" charset="0"/>
              <a:ea typeface="Verdana"/>
              <a:cs typeface="Times New Roman" panose="02020603050405020304" pitchFamily="18" charset="0"/>
              <a:sym typeface="Verdana"/>
            </a:endParaRPr>
          </a:p>
          <a:p>
            <a:pPr marL="228600" lvl="0" indent="-228600" algn="just" rtl="0">
              <a:lnSpc>
                <a:spcPct val="140000"/>
              </a:lnSpc>
              <a:spcBef>
                <a:spcPts val="600"/>
              </a:spcBef>
              <a:spcAft>
                <a:spcPts val="0"/>
              </a:spcAft>
              <a:buClr>
                <a:schemeClr val="dk1"/>
              </a:buClr>
              <a:buSzPts val="1700"/>
              <a:buChar char="•"/>
            </a:pPr>
            <a:r>
              <a:rPr lang="en-US" sz="2000" dirty="0">
                <a:latin typeface="Times New Roman" panose="02020603050405020304" pitchFamily="18" charset="0"/>
                <a:ea typeface="Verdana"/>
                <a:cs typeface="Times New Roman" panose="02020603050405020304" pitchFamily="18" charset="0"/>
                <a:sym typeface="Verdana"/>
              </a:rPr>
              <a:t>They kill invading pathogen by engulfing them in a specialized process, called ‘Phagocytosis.’ Their granules in the cytoplasm contain antimicrobial substances, release of those kill pathogens.</a:t>
            </a:r>
            <a:endParaRPr sz="2000" dirty="0">
              <a:latin typeface="Times New Roman" panose="02020603050405020304" pitchFamily="18" charset="0"/>
              <a:cs typeface="Times New Roman" panose="02020603050405020304" pitchFamily="18" charset="0"/>
            </a:endParaRPr>
          </a:p>
        </p:txBody>
      </p:sp>
      <p:sp>
        <p:nvSpPr>
          <p:cNvPr id="181" name="Google Shape;181;p25"/>
          <p:cNvSpPr/>
          <p:nvPr/>
        </p:nvSpPr>
        <p:spPr>
          <a:xfrm>
            <a:off x="340468" y="910187"/>
            <a:ext cx="3272251"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C00000"/>
                </a:solidFill>
                <a:latin typeface="Calibri"/>
                <a:ea typeface="Calibri"/>
                <a:cs typeface="Calibri"/>
                <a:sym typeface="Calibri"/>
              </a:rPr>
              <a:t>Blood cell: Neutrophils</a:t>
            </a:r>
            <a:endParaRPr sz="2000" dirty="0">
              <a:solidFill>
                <a:srgbClr val="C00000"/>
              </a:solidFill>
              <a:latin typeface="Calibri"/>
              <a:ea typeface="Calibri"/>
              <a:cs typeface="Calibri"/>
              <a:sym typeface="Calibri"/>
            </a:endParaRPr>
          </a:p>
        </p:txBody>
      </p:sp>
      <p:pic>
        <p:nvPicPr>
          <p:cNvPr id="182" name="Google Shape;182;p25"/>
          <p:cNvPicPr preferRelativeResize="0"/>
          <p:nvPr/>
        </p:nvPicPr>
        <p:blipFill rotWithShape="1">
          <a:blip r:embed="rId3">
            <a:alphaModFix/>
          </a:blip>
          <a:srcRect/>
          <a:stretch/>
        </p:blipFill>
        <p:spPr>
          <a:xfrm>
            <a:off x="9170126" y="499655"/>
            <a:ext cx="2752863" cy="2750042"/>
          </a:xfrm>
          <a:prstGeom prst="rect">
            <a:avLst/>
          </a:prstGeom>
          <a:noFill/>
          <a:ln>
            <a:noFill/>
          </a:ln>
        </p:spPr>
      </p:pic>
      <p:pic>
        <p:nvPicPr>
          <p:cNvPr id="183" name="Google Shape;183;p25"/>
          <p:cNvPicPr preferRelativeResize="0"/>
          <p:nvPr/>
        </p:nvPicPr>
        <p:blipFill rotWithShape="1">
          <a:blip r:embed="rId4">
            <a:alphaModFix/>
          </a:blip>
          <a:srcRect/>
          <a:stretch/>
        </p:blipFill>
        <p:spPr>
          <a:xfrm>
            <a:off x="9170126" y="3515274"/>
            <a:ext cx="2752863" cy="276456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5"/>
          <p:cNvSpPr txBox="1">
            <a:spLocks noGrp="1"/>
          </p:cNvSpPr>
          <p:nvPr>
            <p:ph type="title"/>
          </p:nvPr>
        </p:nvSpPr>
        <p:spPr>
          <a:xfrm>
            <a:off x="299545" y="162846"/>
            <a:ext cx="9278754" cy="83635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2500"/>
              <a:buFont typeface="Verdana"/>
              <a:buNone/>
            </a:pPr>
            <a:r>
              <a:rPr lang="en-US" sz="32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Microscopic observation of Blood cells</a:t>
            </a:r>
            <a:endParaRPr sz="3200"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80" name="Google Shape;180;p25"/>
          <p:cNvSpPr txBox="1">
            <a:spLocks noGrp="1"/>
          </p:cNvSpPr>
          <p:nvPr>
            <p:ph type="body" idx="1"/>
          </p:nvPr>
        </p:nvSpPr>
        <p:spPr>
          <a:xfrm>
            <a:off x="299545" y="1478604"/>
            <a:ext cx="9146012" cy="5216550"/>
          </a:xfrm>
          <a:prstGeom prst="rect">
            <a:avLst/>
          </a:prstGeom>
          <a:noFill/>
          <a:ln>
            <a:noFill/>
          </a:ln>
        </p:spPr>
        <p:txBody>
          <a:bodyPr spcFirstLastPara="1" wrap="square" lIns="91425" tIns="45700" rIns="91425" bIns="45700" anchor="t" anchorCtr="0">
            <a:noAutofit/>
          </a:bodyPr>
          <a:lstStyle/>
          <a:p>
            <a:pPr marL="228600" lvl="0" indent="-228600" algn="just">
              <a:lnSpc>
                <a:spcPct val="140000"/>
              </a:lnSpc>
              <a:spcBef>
                <a:spcPts val="0"/>
              </a:spcBef>
              <a:buSzPts val="1700"/>
            </a:pPr>
            <a:r>
              <a:rPr lang="en-US" sz="2000" dirty="0">
                <a:latin typeface="Times New Roman" panose="02020603050405020304" pitchFamily="18" charset="0"/>
                <a:cs typeface="Times New Roman" panose="02020603050405020304" pitchFamily="18" charset="0"/>
              </a:rPr>
              <a:t>Eosinophils are one of the classes of </a:t>
            </a:r>
            <a:r>
              <a:rPr lang="en-US" sz="2000" b="1" dirty="0">
                <a:latin typeface="Times New Roman" panose="02020603050405020304" pitchFamily="18" charset="0"/>
                <a:cs typeface="Times New Roman" panose="02020603050405020304" pitchFamily="18" charset="0"/>
              </a:rPr>
              <a:t>white blood cells</a:t>
            </a:r>
            <a:r>
              <a:rPr lang="en-US" sz="2000" dirty="0">
                <a:latin typeface="Times New Roman" panose="02020603050405020304" pitchFamily="18" charset="0"/>
                <a:cs typeface="Times New Roman" panose="02020603050405020304" pitchFamily="18" charset="0"/>
              </a:rPr>
              <a:t> or leukocytes.</a:t>
            </a:r>
          </a:p>
          <a:p>
            <a:pPr marL="228600" lvl="0" indent="-228600" algn="just">
              <a:lnSpc>
                <a:spcPct val="140000"/>
              </a:lnSpc>
              <a:spcBef>
                <a:spcPts val="0"/>
              </a:spcBef>
              <a:buSzPts val="1700"/>
            </a:pPr>
            <a:r>
              <a:rPr lang="en-US" sz="2000" dirty="0">
                <a:latin typeface="Times New Roman" panose="02020603050405020304" pitchFamily="18" charset="0"/>
                <a:cs typeface="Times New Roman" panose="02020603050405020304" pitchFamily="18" charset="0"/>
              </a:rPr>
              <a:t> In a healthy human, less than 1% of the total white blood cells are eosinophils. Eosinophils, along with basophils and neutrophils, constitute a group of white blood cells known as granulocytes.</a:t>
            </a:r>
            <a:r>
              <a:rPr lang="en-US" sz="2000" dirty="0">
                <a:latin typeface="Times New Roman" panose="02020603050405020304" pitchFamily="18" charset="0"/>
                <a:ea typeface="Verdana"/>
                <a:cs typeface="Times New Roman" panose="02020603050405020304" pitchFamily="18" charset="0"/>
                <a:sym typeface="Verdana"/>
              </a:rPr>
              <a:t> </a:t>
            </a:r>
          </a:p>
          <a:p>
            <a:pPr marL="228600" lvl="0" indent="-228600" algn="just">
              <a:lnSpc>
                <a:spcPct val="140000"/>
              </a:lnSpc>
              <a:spcBef>
                <a:spcPts val="0"/>
              </a:spcBef>
              <a:buSzPts val="1700"/>
            </a:pPr>
            <a:r>
              <a:rPr lang="en-US" sz="2000" dirty="0">
                <a:latin typeface="Times New Roman" panose="02020603050405020304" pitchFamily="18" charset="0"/>
                <a:cs typeface="Times New Roman" panose="02020603050405020304" pitchFamily="18" charset="0"/>
              </a:rPr>
              <a:t>Eosinophils are </a:t>
            </a:r>
            <a:r>
              <a:rPr lang="en-US" sz="2000" b="1" dirty="0">
                <a:latin typeface="Times New Roman" panose="02020603050405020304" pitchFamily="18" charset="0"/>
                <a:cs typeface="Times New Roman" panose="02020603050405020304" pitchFamily="18" charset="0"/>
              </a:rPr>
              <a:t>eosinophilic</a:t>
            </a:r>
            <a:r>
              <a:rPr lang="en-US" sz="2000" dirty="0">
                <a:latin typeface="Times New Roman" panose="02020603050405020304" pitchFamily="18" charset="0"/>
                <a:cs typeface="Times New Roman" panose="02020603050405020304" pitchFamily="18" charset="0"/>
              </a:rPr>
              <a:t> or “acid-loving” due to their large acidophilic </a:t>
            </a:r>
            <a:r>
              <a:rPr lang="en-US" sz="2000" b="1" dirty="0">
                <a:latin typeface="Times New Roman" panose="02020603050405020304" pitchFamily="18" charset="0"/>
                <a:cs typeface="Times New Roman" panose="02020603050405020304" pitchFamily="18" charset="0"/>
              </a:rPr>
              <a:t>cytoplasmic granules</a:t>
            </a:r>
            <a:r>
              <a:rPr lang="en-US" sz="2000" dirty="0">
                <a:latin typeface="Times New Roman" panose="02020603050405020304" pitchFamily="18" charset="0"/>
                <a:cs typeface="Times New Roman" panose="02020603050405020304" pitchFamily="18" charset="0"/>
              </a:rPr>
              <a:t>. They are about 12-17 micrometer in size and their nucleus exists as two non-segmented lobes (</a:t>
            </a:r>
            <a:r>
              <a:rPr lang="en-US" sz="2000" b="1" dirty="0">
                <a:latin typeface="Times New Roman" panose="02020603050405020304" pitchFamily="18" charset="0"/>
                <a:cs typeface="Times New Roman" panose="02020603050405020304" pitchFamily="18" charset="0"/>
              </a:rPr>
              <a:t>bilobed nuclei</a:t>
            </a:r>
          </a:p>
          <a:p>
            <a:pPr marL="228600" indent="-228600" algn="just">
              <a:lnSpc>
                <a:spcPct val="140000"/>
              </a:lnSpc>
              <a:spcBef>
                <a:spcPts val="0"/>
              </a:spcBef>
              <a:buSzPts val="1700"/>
            </a:pPr>
            <a:r>
              <a:rPr lang="en-US" sz="2000" dirty="0">
                <a:latin typeface="Times New Roman" panose="02020603050405020304" pitchFamily="18" charset="0"/>
                <a:cs typeface="Times New Roman" panose="02020603050405020304" pitchFamily="18" charset="0"/>
              </a:rPr>
              <a:t>Eosinophils are actively motile and phagocytic and participate in hypersensitivity (allergic) reactions. Eosinophils also are involved in defense against parasites. </a:t>
            </a:r>
          </a:p>
          <a:p>
            <a:pPr marL="0" lvl="0" indent="0" algn="just">
              <a:lnSpc>
                <a:spcPct val="140000"/>
              </a:lnSpc>
              <a:spcBef>
                <a:spcPts val="0"/>
              </a:spcBef>
              <a:buSzPts val="1700"/>
              <a:buNone/>
            </a:pPr>
            <a:endParaRPr sz="2000" dirty="0">
              <a:latin typeface="Times New Roman" panose="02020603050405020304" pitchFamily="18" charset="0"/>
              <a:cs typeface="Times New Roman" panose="02020603050405020304" pitchFamily="18" charset="0"/>
            </a:endParaRPr>
          </a:p>
        </p:txBody>
      </p:sp>
      <p:sp>
        <p:nvSpPr>
          <p:cNvPr id="181" name="Google Shape;181;p25"/>
          <p:cNvSpPr/>
          <p:nvPr/>
        </p:nvSpPr>
        <p:spPr>
          <a:xfrm>
            <a:off x="299545" y="908427"/>
            <a:ext cx="5163953" cy="4001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C00000"/>
                </a:solidFill>
                <a:latin typeface="Calibri"/>
                <a:ea typeface="Calibri"/>
                <a:cs typeface="Calibri"/>
                <a:sym typeface="Calibri"/>
              </a:rPr>
              <a:t>Blood cell: Eosinophils</a:t>
            </a:r>
            <a:endParaRPr sz="2000" dirty="0">
              <a:solidFill>
                <a:srgbClr val="C00000"/>
              </a:solidFill>
              <a:latin typeface="Calibri"/>
              <a:ea typeface="Calibri"/>
              <a:cs typeface="Calibri"/>
              <a:sym typeface="Calibri"/>
            </a:endParaRPr>
          </a:p>
        </p:txBody>
      </p:sp>
      <p:pic>
        <p:nvPicPr>
          <p:cNvPr id="2050" name="Picture 2" descr="0614 Eosinophil Immune System Medical Images For PowerPoint | PowerPoint  Shapes | PowerPoint Slide Deck Template | Presentation Visual Aids | Slide  PPT">
            <a:extLst>
              <a:ext uri="{FF2B5EF4-FFF2-40B4-BE49-F238E27FC236}">
                <a16:creationId xmlns:a16="http://schemas.microsoft.com/office/drawing/2014/main" id="{F6A7C428-A43F-4F2F-84F2-365D0EFF70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47194" y="2071969"/>
            <a:ext cx="2060436" cy="2714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45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6" descr="C:\Users\Abdul Khaleque\Desktop\Blood cells.JPG"/>
          <p:cNvPicPr preferRelativeResize="0"/>
          <p:nvPr/>
        </p:nvPicPr>
        <p:blipFill rotWithShape="1">
          <a:blip r:embed="rId3">
            <a:alphaModFix/>
          </a:blip>
          <a:srcRect/>
          <a:stretch/>
        </p:blipFill>
        <p:spPr>
          <a:xfrm>
            <a:off x="772511" y="339635"/>
            <a:ext cx="4935822" cy="5966572"/>
          </a:xfrm>
          <a:prstGeom prst="rect">
            <a:avLst/>
          </a:prstGeom>
          <a:noFill/>
          <a:ln>
            <a:noFill/>
          </a:ln>
        </p:spPr>
      </p:pic>
      <p:pic>
        <p:nvPicPr>
          <p:cNvPr id="189" name="Google Shape;189;p26" descr="C:\Users\Abdul Khaleque\Desktop\types-white-blood-cells-neutrophil-eosinophil-basophil-lymphocyte-monocyte-types-white-blood-cells-148692123.jpg"/>
          <p:cNvPicPr preferRelativeResize="0"/>
          <p:nvPr/>
        </p:nvPicPr>
        <p:blipFill rotWithShape="1">
          <a:blip r:embed="rId4">
            <a:alphaModFix/>
          </a:blip>
          <a:srcRect/>
          <a:stretch/>
        </p:blipFill>
        <p:spPr>
          <a:xfrm>
            <a:off x="6006961" y="1308538"/>
            <a:ext cx="5927536" cy="4550040"/>
          </a:xfrm>
          <a:prstGeom prst="rect">
            <a:avLst/>
          </a:prstGeom>
          <a:noFill/>
          <a:ln>
            <a:noFill/>
          </a:ln>
        </p:spPr>
      </p:pic>
    </p:spTree>
    <p:extLst>
      <p:ext uri="{BB962C8B-B14F-4D97-AF65-F5344CB8AC3E}">
        <p14:creationId xmlns:p14="http://schemas.microsoft.com/office/powerpoint/2010/main" val="4044560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147DA9-0F9B-41C8-9535-683237D304C4}"/>
              </a:ext>
            </a:extLst>
          </p:cNvPr>
          <p:cNvSpPr txBox="1"/>
          <p:nvPr/>
        </p:nvSpPr>
        <p:spPr>
          <a:xfrm>
            <a:off x="3596309" y="2932947"/>
            <a:ext cx="4999382" cy="938719"/>
          </a:xfrm>
          <a:prstGeom prst="rect">
            <a:avLst/>
          </a:prstGeom>
          <a:noFill/>
        </p:spPr>
        <p:txBody>
          <a:bodyPr wrap="square" rtlCol="0">
            <a:spAutoFit/>
          </a:bodyPr>
          <a:lstStyle/>
          <a:p>
            <a:pPr marL="12700" algn="ctr">
              <a:lnSpc>
                <a:spcPct val="100000"/>
              </a:lnSpc>
              <a:spcBef>
                <a:spcPts val="100"/>
              </a:spcBef>
            </a:pPr>
            <a:r>
              <a:rPr lang="en-US" sz="5500" b="1" spc="-125" dirty="0">
                <a:effectLst>
                  <a:outerShdw blurRad="38100" dist="38100" dir="2700000" algn="tl">
                    <a:srgbClr val="000000">
                      <a:alpha val="43137"/>
                    </a:srgbClr>
                  </a:outerShdw>
                </a:effectLst>
                <a:latin typeface="Garamond" panose="02020404030301010803" pitchFamily="18" charset="0"/>
                <a:cs typeface="Times New Roman" panose="02020603050405020304" pitchFamily="18" charset="0"/>
              </a:rPr>
              <a:t>   Thank</a:t>
            </a:r>
            <a:r>
              <a:rPr lang="en-US" sz="5500" b="1" spc="-340" dirty="0">
                <a:effectLst>
                  <a:outerShdw blurRad="38100" dist="38100" dir="2700000" algn="tl">
                    <a:srgbClr val="000000">
                      <a:alpha val="43137"/>
                    </a:srgbClr>
                  </a:outerShdw>
                </a:effectLst>
                <a:latin typeface="Garamond" panose="02020404030301010803" pitchFamily="18" charset="0"/>
                <a:cs typeface="Times New Roman" panose="02020603050405020304" pitchFamily="18" charset="0"/>
              </a:rPr>
              <a:t> </a:t>
            </a:r>
            <a:r>
              <a:rPr lang="en-US" sz="5500" b="1" spc="-345" dirty="0">
                <a:effectLst>
                  <a:outerShdw blurRad="38100" dist="38100" dir="2700000" algn="tl">
                    <a:srgbClr val="000000">
                      <a:alpha val="43137"/>
                    </a:srgbClr>
                  </a:outerShdw>
                </a:effectLst>
                <a:latin typeface="Garamond" panose="02020404030301010803" pitchFamily="18" charset="0"/>
                <a:cs typeface="Times New Roman" panose="02020603050405020304" pitchFamily="18" charset="0"/>
              </a:rPr>
              <a:t>you!</a:t>
            </a:r>
            <a:endParaRPr lang="en-US" sz="5500" b="1" dirty="0">
              <a:effectLst>
                <a:outerShdw blurRad="38100" dist="38100" dir="2700000" algn="tl">
                  <a:srgbClr val="000000">
                    <a:alpha val="43137"/>
                  </a:srgbClr>
                </a:outerShdw>
              </a:effectLst>
              <a:latin typeface="Garamond" panose="02020404030301010803" pitchFamily="18" charset="0"/>
              <a:cs typeface="Times New Roman" panose="02020603050405020304" pitchFamily="18" charset="0"/>
            </a:endParaRPr>
          </a:p>
        </p:txBody>
      </p:sp>
    </p:spTree>
    <p:extLst>
      <p:ext uri="{BB962C8B-B14F-4D97-AF65-F5344CB8AC3E}">
        <p14:creationId xmlns:p14="http://schemas.microsoft.com/office/powerpoint/2010/main" val="4031388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p:nvPr/>
        </p:nvSpPr>
        <p:spPr>
          <a:xfrm>
            <a:off x="661852" y="2216560"/>
            <a:ext cx="10868296" cy="2424880"/>
          </a:xfrm>
          <a:prstGeom prst="rect">
            <a:avLst/>
          </a:prstGeom>
          <a:noFill/>
          <a:ln>
            <a:noFill/>
          </a:ln>
        </p:spPr>
        <p:txBody>
          <a:bodyPr spcFirstLastPara="1" wrap="square" lIns="91425" tIns="45700" rIns="91425" bIns="45700" anchor="t" anchorCtr="0">
            <a:noAutofit/>
          </a:bodyPr>
          <a:lstStyle/>
          <a:p>
            <a:pPr lvl="0" algn="ctr">
              <a:lnSpc>
                <a:spcPct val="150000"/>
              </a:lnSpc>
            </a:pPr>
            <a:r>
              <a:rPr lang="en-US" sz="3600" b="1" i="0" u="none" strike="noStrike" cap="none" dirty="0">
                <a:solidFill>
                  <a:schemeClr val="accent1"/>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Experiment 1</a:t>
            </a:r>
            <a:endParaRPr lang="en-US" sz="3600" b="1" dirty="0">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endParaRPr>
          </a:p>
          <a:p>
            <a:pPr lvl="0" algn="ctr">
              <a:lnSpc>
                <a:spcPct val="150000"/>
              </a:lnSpc>
            </a:pPr>
            <a:r>
              <a:rPr lang="en-US" sz="3600" b="1" dirty="0">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Handling of a Light Microscope and Visualization of Prepared Slides </a:t>
            </a:r>
          </a:p>
        </p:txBody>
      </p:sp>
    </p:spTree>
    <p:extLst>
      <p:ext uri="{BB962C8B-B14F-4D97-AF65-F5344CB8AC3E}">
        <p14:creationId xmlns:p14="http://schemas.microsoft.com/office/powerpoint/2010/main" val="4257953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6" descr="microspcope_nikon"/>
          <p:cNvPicPr preferRelativeResize="0"/>
          <p:nvPr/>
        </p:nvPicPr>
        <p:blipFill rotWithShape="1">
          <a:blip r:embed="rId3">
            <a:alphaModFix/>
            <a:extLst>
              <a:ext uri="{BEBA8EAE-BF5A-486C-A8C5-ECC9F3942E4B}">
                <a14:imgProps xmlns:a14="http://schemas.microsoft.com/office/drawing/2010/main">
                  <a14:imgLayer r:embed="rId4">
                    <a14:imgEffect>
                      <a14:sharpenSoften amount="50000"/>
                    </a14:imgEffect>
                  </a14:imgLayer>
                </a14:imgProps>
              </a:ext>
            </a:extLst>
          </a:blip>
          <a:srcRect/>
          <a:stretch/>
        </p:blipFill>
        <p:spPr>
          <a:xfrm>
            <a:off x="2320530" y="159523"/>
            <a:ext cx="7202293" cy="6698477"/>
          </a:xfrm>
          <a:prstGeom prst="rect">
            <a:avLst/>
          </a:prstGeom>
          <a:noFill/>
          <a:ln w="9525" cap="flat" cmpd="sng">
            <a:solidFill>
              <a:srgbClr val="000000"/>
            </a:solidFill>
            <a:prstDash val="solid"/>
            <a:miter lim="800000"/>
            <a:headEnd type="none" w="sm" len="sm"/>
            <a:tailEnd type="none" w="sm" len="sm"/>
          </a:ln>
        </p:spPr>
      </p:pic>
    </p:spTree>
    <p:extLst>
      <p:ext uri="{BB962C8B-B14F-4D97-AF65-F5344CB8AC3E}">
        <p14:creationId xmlns:p14="http://schemas.microsoft.com/office/powerpoint/2010/main" val="2615326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212651" y="193963"/>
            <a:ext cx="11717079" cy="1007820"/>
          </a:xfrm>
          <a:prstGeom prst="rect">
            <a:avLst/>
          </a:prstGeom>
          <a:noFill/>
          <a:ln>
            <a:noFill/>
          </a:ln>
        </p:spPr>
        <p:txBody>
          <a:bodyPr spcFirstLastPara="1" wrap="square" lIns="91425" tIns="45700" rIns="91425" bIns="45700" anchor="ctr" anchorCtr="0">
            <a:noAutofit/>
          </a:bodyPr>
          <a:lstStyle/>
          <a:p>
            <a:pPr marL="0" lvl="0" indent="0" algn="ctr" rtl="0">
              <a:lnSpc>
                <a:spcPct val="150000"/>
              </a:lnSpc>
              <a:spcBef>
                <a:spcPts val="0"/>
              </a:spcBef>
              <a:spcAft>
                <a:spcPts val="0"/>
              </a:spcAft>
              <a:buClr>
                <a:srgbClr val="FF0000"/>
              </a:buClr>
              <a:buSzPts val="2300"/>
              <a:buFont typeface="Verdana"/>
              <a:buNone/>
            </a:pPr>
            <a:r>
              <a:rPr lang="en-US" sz="28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 Handling of a Light Microscope and Visualization of Prepared Slides</a:t>
            </a:r>
            <a:endParaRPr sz="28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endParaRPr>
          </a:p>
        </p:txBody>
      </p:sp>
      <p:sp>
        <p:nvSpPr>
          <p:cNvPr id="101" name="Google Shape;101;p15"/>
          <p:cNvSpPr txBox="1">
            <a:spLocks noGrp="1"/>
          </p:cNvSpPr>
          <p:nvPr>
            <p:ph type="body" idx="1"/>
          </p:nvPr>
        </p:nvSpPr>
        <p:spPr>
          <a:xfrm>
            <a:off x="313508" y="1508264"/>
            <a:ext cx="7371343" cy="5349736"/>
          </a:xfrm>
          <a:prstGeom prst="rect">
            <a:avLst/>
          </a:prstGeom>
          <a:noFill/>
          <a:ln>
            <a:noFill/>
          </a:ln>
        </p:spPr>
        <p:txBody>
          <a:bodyPr spcFirstLastPara="1" wrap="square" lIns="91425" tIns="45700" rIns="91425" bIns="45700" anchor="t" anchorCtr="0">
            <a:noAutofit/>
          </a:bodyPr>
          <a:lstStyle/>
          <a:p>
            <a:pPr marL="228600" lvl="0" indent="-228600" algn="just" rtl="0">
              <a:lnSpc>
                <a:spcPct val="100000"/>
              </a:lnSpc>
              <a:spcBef>
                <a:spcPts val="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The light microscope is an instrument for visualizing fine detail of an object.</a:t>
            </a:r>
            <a:endParaRPr sz="24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To know about microorganisms, the cell should be observed first and to observe the cell microscope is required.</a:t>
            </a:r>
            <a:endParaRPr sz="24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With the high-power objective lens the shape, color and arrangement of the cell can be observed. </a:t>
            </a:r>
            <a:endParaRPr sz="2400" dirty="0">
              <a:latin typeface="Times New Roman" panose="02020603050405020304" pitchFamily="18" charset="0"/>
              <a:ea typeface="Verdana"/>
              <a:cs typeface="Times New Roman" panose="02020603050405020304" pitchFamily="18" charset="0"/>
              <a:sym typeface="Verdana"/>
            </a:endParaRPr>
          </a:p>
          <a:p>
            <a:pPr marL="228600" lvl="0" indent="-228600" algn="just" rtl="0">
              <a:lnSpc>
                <a:spcPct val="100000"/>
              </a:lnSpc>
              <a:spcBef>
                <a:spcPts val="1000"/>
              </a:spcBef>
              <a:spcAft>
                <a:spcPts val="0"/>
              </a:spcAft>
              <a:buClr>
                <a:schemeClr val="dk1"/>
              </a:buClr>
              <a:buSzPts val="1800"/>
              <a:buChar char="•"/>
            </a:pPr>
            <a:r>
              <a:rPr lang="en-US" sz="2400" dirty="0">
                <a:latin typeface="Times New Roman" panose="02020603050405020304" pitchFamily="18" charset="0"/>
                <a:ea typeface="Verdana"/>
                <a:cs typeface="Times New Roman" panose="02020603050405020304" pitchFamily="18" charset="0"/>
                <a:sym typeface="Verdana"/>
              </a:rPr>
              <a:t>Microscopes can be separated into several different classes. </a:t>
            </a:r>
            <a:endParaRPr sz="2400" dirty="0">
              <a:latin typeface="Times New Roman" panose="02020603050405020304" pitchFamily="18" charset="0"/>
              <a:cs typeface="Times New Roman" panose="02020603050405020304" pitchFamily="18" charset="0"/>
            </a:endParaRPr>
          </a:p>
          <a:p>
            <a:pPr marL="685800" lvl="1" indent="-228600" algn="just" rtl="0">
              <a:lnSpc>
                <a:spcPct val="100000"/>
              </a:lnSpc>
              <a:spcBef>
                <a:spcPts val="500"/>
              </a:spcBef>
              <a:spcAft>
                <a:spcPts val="0"/>
              </a:spcAft>
              <a:buClr>
                <a:schemeClr val="dk1"/>
              </a:buClr>
              <a:buSzPts val="1800"/>
              <a:buChar char="•"/>
            </a:pPr>
            <a:r>
              <a:rPr lang="en-US" dirty="0">
                <a:latin typeface="Times New Roman" panose="02020603050405020304" pitchFamily="18" charset="0"/>
                <a:ea typeface="Verdana"/>
                <a:cs typeface="Times New Roman" panose="02020603050405020304" pitchFamily="18" charset="0"/>
                <a:sym typeface="Verdana"/>
              </a:rPr>
              <a:t>Light or optical microscope</a:t>
            </a:r>
            <a:endParaRPr dirty="0">
              <a:latin typeface="Times New Roman" panose="02020603050405020304" pitchFamily="18" charset="0"/>
              <a:cs typeface="Times New Roman" panose="02020603050405020304" pitchFamily="18" charset="0"/>
            </a:endParaRPr>
          </a:p>
          <a:p>
            <a:pPr marL="685800" lvl="1" indent="-228600" algn="just" rtl="0">
              <a:lnSpc>
                <a:spcPct val="100000"/>
              </a:lnSpc>
              <a:spcBef>
                <a:spcPts val="500"/>
              </a:spcBef>
              <a:spcAft>
                <a:spcPts val="0"/>
              </a:spcAft>
              <a:buClr>
                <a:schemeClr val="dk1"/>
              </a:buClr>
              <a:buSzPts val="1800"/>
              <a:buChar char="•"/>
            </a:pPr>
            <a:r>
              <a:rPr lang="en-US" dirty="0">
                <a:latin typeface="Times New Roman" panose="02020603050405020304" pitchFamily="18" charset="0"/>
                <a:ea typeface="Verdana"/>
                <a:cs typeface="Times New Roman" panose="02020603050405020304" pitchFamily="18" charset="0"/>
                <a:sym typeface="Verdana"/>
              </a:rPr>
              <a:t>Electrons microscope</a:t>
            </a:r>
            <a:endParaRPr dirty="0">
              <a:latin typeface="Times New Roman" panose="02020603050405020304" pitchFamily="18" charset="0"/>
              <a:cs typeface="Times New Roman" panose="02020603050405020304" pitchFamily="18" charset="0"/>
            </a:endParaRPr>
          </a:p>
        </p:txBody>
      </p:sp>
      <p:pic>
        <p:nvPicPr>
          <p:cNvPr id="102" name="Google Shape;102;p15" descr="microspcope_nikon"/>
          <p:cNvPicPr preferRelativeResize="0"/>
          <p:nvPr/>
        </p:nvPicPr>
        <p:blipFill rotWithShape="1">
          <a:blip r:embed="rId3">
            <a:alphaModFix/>
          </a:blip>
          <a:srcRect/>
          <a:stretch/>
        </p:blipFill>
        <p:spPr>
          <a:xfrm>
            <a:off x="8317149" y="1539948"/>
            <a:ext cx="3418028" cy="3778104"/>
          </a:xfrm>
          <a:prstGeom prst="rect">
            <a:avLst/>
          </a:prstGeom>
          <a:noFill/>
          <a:ln w="9525" cap="flat" cmpd="sng">
            <a:solidFill>
              <a:srgbClr val="000000"/>
            </a:solidFill>
            <a:prstDash val="solid"/>
            <a:miter lim="800000"/>
            <a:headEnd type="none" w="sm" len="sm"/>
            <a:tailEnd type="none" w="sm" len="sm"/>
          </a:ln>
        </p:spPr>
      </p:pic>
      <p:sp>
        <p:nvSpPr>
          <p:cNvPr id="103" name="Google Shape;103;p15"/>
          <p:cNvSpPr/>
          <p:nvPr/>
        </p:nvSpPr>
        <p:spPr>
          <a:xfrm>
            <a:off x="8675921" y="5450776"/>
            <a:ext cx="2700483" cy="410882"/>
          </a:xfrm>
          <a:prstGeom prst="rect">
            <a:avLst/>
          </a:prstGeom>
          <a:noFill/>
          <a:ln>
            <a:noFill/>
          </a:ln>
        </p:spPr>
        <p:txBody>
          <a:bodyPr spcFirstLastPara="1" wrap="square" lIns="91425" tIns="45700" rIns="91425" bIns="45700" anchor="t" anchorCtr="0">
            <a:noAutofit/>
          </a:bodyPr>
          <a:lstStyle/>
          <a:p>
            <a:pPr marL="0" marR="0" lvl="0" indent="0" algn="ctr" rtl="0">
              <a:lnSpc>
                <a:spcPct val="115000"/>
              </a:lnSpc>
              <a:spcBef>
                <a:spcPts val="0"/>
              </a:spcBef>
              <a:spcAft>
                <a:spcPts val="0"/>
              </a:spcAft>
              <a:buNone/>
            </a:pPr>
            <a:r>
              <a:rPr lang="en-US" sz="1800" b="1" i="1" dirty="0">
                <a:solidFill>
                  <a:schemeClr val="dk1"/>
                </a:solidFill>
                <a:latin typeface="Times New Roman"/>
                <a:ea typeface="Times New Roman"/>
                <a:cs typeface="Times New Roman"/>
                <a:sym typeface="Times New Roman"/>
              </a:rPr>
              <a:t>Figure:</a:t>
            </a:r>
            <a:r>
              <a:rPr lang="en-US" sz="1800" i="1" dirty="0">
                <a:solidFill>
                  <a:schemeClr val="dk1"/>
                </a:solidFill>
                <a:latin typeface="Times New Roman"/>
                <a:ea typeface="Times New Roman"/>
                <a:cs typeface="Times New Roman"/>
                <a:sym typeface="Times New Roman"/>
              </a:rPr>
              <a:t> A light microscope</a:t>
            </a:r>
            <a:endParaRPr sz="1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2927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6" descr="microspcope_nikon"/>
          <p:cNvPicPr preferRelativeResize="0"/>
          <p:nvPr/>
        </p:nvPicPr>
        <p:blipFill rotWithShape="1">
          <a:blip r:embed="rId3">
            <a:alphaModFix/>
            <a:extLst>
              <a:ext uri="{BEBA8EAE-BF5A-486C-A8C5-ECC9F3942E4B}">
                <a14:imgProps xmlns:a14="http://schemas.microsoft.com/office/drawing/2010/main">
                  <a14:imgLayer r:embed="rId4">
                    <a14:imgEffect>
                      <a14:sharpenSoften amount="50000"/>
                    </a14:imgEffect>
                  </a14:imgLayer>
                </a14:imgProps>
              </a:ext>
            </a:extLst>
          </a:blip>
          <a:srcRect/>
          <a:stretch/>
        </p:blipFill>
        <p:spPr>
          <a:xfrm>
            <a:off x="2320530" y="159523"/>
            <a:ext cx="7202293" cy="6698477"/>
          </a:xfrm>
          <a:prstGeom prst="rect">
            <a:avLst/>
          </a:prstGeom>
          <a:noFill/>
          <a:ln w="9525" cap="flat" cmpd="sng">
            <a:solidFill>
              <a:srgbClr val="000000"/>
            </a:solidFill>
            <a:prstDash val="solid"/>
            <a:miter lim="800000"/>
            <a:headEnd type="none" w="sm" len="sm"/>
            <a:tailEnd type="none" w="sm" len="sm"/>
          </a:ln>
        </p:spPr>
      </p:pic>
    </p:spTree>
    <p:extLst>
      <p:ext uri="{BB962C8B-B14F-4D97-AF65-F5344CB8AC3E}">
        <p14:creationId xmlns:p14="http://schemas.microsoft.com/office/powerpoint/2010/main" val="3708375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914399" y="268941"/>
            <a:ext cx="10515600" cy="81053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2500"/>
              <a:buFont typeface="Verdana"/>
              <a:buNone/>
            </a:pPr>
            <a:r>
              <a:rPr lang="en-US" sz="32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Parts of a light microscope</a:t>
            </a:r>
            <a:endParaRPr sz="3200"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14" name="Google Shape;114;p17"/>
          <p:cNvSpPr txBox="1">
            <a:spLocks noGrp="1"/>
          </p:cNvSpPr>
          <p:nvPr>
            <p:ph type="body" idx="1"/>
          </p:nvPr>
        </p:nvSpPr>
        <p:spPr>
          <a:xfrm>
            <a:off x="250615" y="1228008"/>
            <a:ext cx="11690770" cy="3417742"/>
          </a:xfrm>
          <a:prstGeom prst="rect">
            <a:avLst/>
          </a:prstGeom>
          <a:noFill/>
          <a:ln>
            <a:noFill/>
          </a:ln>
        </p:spPr>
        <p:txBody>
          <a:bodyPr spcFirstLastPara="1" wrap="square" lIns="91425" tIns="45700" rIns="91425" bIns="45700" anchor="t" anchorCtr="0">
            <a:noAutofit/>
          </a:bodyPr>
          <a:lstStyle/>
          <a:p>
            <a:pPr marL="228600" lvl="0" indent="-228600" algn="just" rtl="0">
              <a:lnSpc>
                <a:spcPct val="100000"/>
              </a:lnSpc>
              <a:spcBef>
                <a:spcPts val="0"/>
              </a:spcBef>
              <a:spcAft>
                <a:spcPts val="0"/>
              </a:spcAft>
              <a:buClr>
                <a:schemeClr val="dk1"/>
              </a:buClr>
              <a:buSzPts val="1665"/>
              <a:buChar char="•"/>
            </a:pPr>
            <a:r>
              <a:rPr lang="en-US" sz="2000" b="1" dirty="0">
                <a:latin typeface="Times New Roman" panose="02020603050405020304" pitchFamily="18" charset="0"/>
                <a:ea typeface="Verdana"/>
                <a:cs typeface="Times New Roman" panose="02020603050405020304" pitchFamily="18" charset="0"/>
                <a:sym typeface="Verdana"/>
              </a:rPr>
              <a:t>Eyepiece</a:t>
            </a:r>
            <a:r>
              <a:rPr lang="en-US" sz="2000" dirty="0">
                <a:latin typeface="Times New Roman" panose="02020603050405020304" pitchFamily="18" charset="0"/>
                <a:ea typeface="Verdana"/>
                <a:cs typeface="Times New Roman" panose="02020603050405020304" pitchFamily="18" charset="0"/>
                <a:sym typeface="Verdana"/>
              </a:rPr>
              <a:t>: It contains the ocular lens, which provides a magnification power of 10x to 15x, usually. This is where you look through.</a:t>
            </a:r>
            <a:endParaRPr sz="20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665"/>
              <a:buChar char="•"/>
            </a:pPr>
            <a:r>
              <a:rPr lang="en-US" sz="2000" b="1" dirty="0">
                <a:latin typeface="Times New Roman" panose="02020603050405020304" pitchFamily="18" charset="0"/>
                <a:ea typeface="Verdana"/>
                <a:cs typeface="Times New Roman" panose="02020603050405020304" pitchFamily="18" charset="0"/>
                <a:sym typeface="Verdana"/>
              </a:rPr>
              <a:t>Nosepiece</a:t>
            </a:r>
            <a:r>
              <a:rPr lang="en-US" sz="2000" dirty="0">
                <a:latin typeface="Times New Roman" panose="02020603050405020304" pitchFamily="18" charset="0"/>
                <a:ea typeface="Verdana"/>
                <a:cs typeface="Times New Roman" panose="02020603050405020304" pitchFamily="18" charset="0"/>
                <a:sym typeface="Verdana"/>
              </a:rPr>
              <a:t>: It holds the objective lenses and can be rotated easily to change magnification.</a:t>
            </a:r>
            <a:endParaRPr sz="20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665"/>
              <a:buChar char="•"/>
            </a:pPr>
            <a:r>
              <a:rPr lang="en-US" sz="2000" b="1" dirty="0">
                <a:latin typeface="Times New Roman" panose="02020603050405020304" pitchFamily="18" charset="0"/>
                <a:ea typeface="Verdana"/>
                <a:cs typeface="Times New Roman" panose="02020603050405020304" pitchFamily="18" charset="0"/>
                <a:sym typeface="Verdana"/>
              </a:rPr>
              <a:t>Stage clips</a:t>
            </a:r>
            <a:r>
              <a:rPr lang="en-US" sz="2000" dirty="0">
                <a:latin typeface="Times New Roman" panose="02020603050405020304" pitchFamily="18" charset="0"/>
                <a:ea typeface="Verdana"/>
                <a:cs typeface="Times New Roman" panose="02020603050405020304" pitchFamily="18" charset="0"/>
                <a:sym typeface="Verdana"/>
              </a:rPr>
              <a:t>: These hold the slide in place.</a:t>
            </a:r>
            <a:endParaRPr sz="20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665"/>
              <a:buChar char="•"/>
            </a:pPr>
            <a:r>
              <a:rPr lang="en-US" sz="2000" b="1" dirty="0">
                <a:latin typeface="Times New Roman" panose="02020603050405020304" pitchFamily="18" charset="0"/>
                <a:ea typeface="Verdana"/>
                <a:cs typeface="Times New Roman" panose="02020603050405020304" pitchFamily="18" charset="0"/>
                <a:sym typeface="Verdana"/>
              </a:rPr>
              <a:t>Stage</a:t>
            </a:r>
            <a:r>
              <a:rPr lang="en-US" sz="2000" dirty="0">
                <a:latin typeface="Times New Roman" panose="02020603050405020304" pitchFamily="18" charset="0"/>
                <a:ea typeface="Verdana"/>
                <a:cs typeface="Times New Roman" panose="02020603050405020304" pitchFamily="18" charset="0"/>
                <a:sym typeface="Verdana"/>
              </a:rPr>
              <a:t>: It is a flat platform that supports the slide being analyzed.</a:t>
            </a:r>
          </a:p>
          <a:p>
            <a:pPr algn="just">
              <a:lnSpc>
                <a:spcPct val="100000"/>
              </a:lnSpc>
              <a:buClr>
                <a:schemeClr val="dk1"/>
              </a:buClr>
              <a:buSzPts val="1665"/>
            </a:pPr>
            <a:r>
              <a:rPr lang="en-US" sz="2000" b="1" dirty="0">
                <a:latin typeface="Times New Roman" panose="02020603050405020304" pitchFamily="18" charset="0"/>
                <a:ea typeface="Verdana"/>
                <a:cs typeface="Times New Roman" panose="02020603050405020304" pitchFamily="18" charset="0"/>
                <a:sym typeface="Verdana"/>
              </a:rPr>
              <a:t>Objective lenses</a:t>
            </a:r>
            <a:r>
              <a:rPr lang="en-US" sz="2000" dirty="0">
                <a:latin typeface="Times New Roman" panose="02020603050405020304" pitchFamily="18" charset="0"/>
                <a:ea typeface="Verdana"/>
                <a:cs typeface="Times New Roman" panose="02020603050405020304" pitchFamily="18" charset="0"/>
                <a:sym typeface="Verdana"/>
              </a:rPr>
              <a:t>: Usually, there are three or four objective lenses on a microscope, consisting of 4x, 10x, 40x and 100x magnification powers. In order to obtain the total magnification of an image, you need to multiply the eyepiece lens power by the objective lens power. So, if you couple a 10x eyepiece lens with a 40x objective lens, the total magnification is of 10 x 40 = 400 times.</a:t>
            </a:r>
            <a:endParaRPr lang="en-US" sz="2000" dirty="0">
              <a:latin typeface="Times New Roman" panose="02020603050405020304" pitchFamily="18" charset="0"/>
              <a:cs typeface="Times New Roman" panose="02020603050405020304" pitchFamily="18" charset="0"/>
            </a:endParaRPr>
          </a:p>
          <a:p>
            <a:pPr marL="0" lvl="0" indent="0" algn="just" rtl="0">
              <a:lnSpc>
                <a:spcPct val="100000"/>
              </a:lnSpc>
              <a:spcBef>
                <a:spcPts val="1000"/>
              </a:spcBef>
              <a:spcAft>
                <a:spcPts val="0"/>
              </a:spcAft>
              <a:buClr>
                <a:schemeClr val="dk1"/>
              </a:buClr>
              <a:buSzPts val="1665"/>
              <a:buNone/>
            </a:pPr>
            <a:endParaRPr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766086E-3012-35BB-98E8-A3F59208B89B}"/>
              </a:ext>
            </a:extLst>
          </p:cNvPr>
          <p:cNvPicPr>
            <a:picLocks noChangeAspect="1"/>
          </p:cNvPicPr>
          <p:nvPr/>
        </p:nvPicPr>
        <p:blipFill>
          <a:blip r:embed="rId3"/>
          <a:stretch>
            <a:fillRect/>
          </a:stretch>
        </p:blipFill>
        <p:spPr>
          <a:xfrm>
            <a:off x="3219216" y="4738345"/>
            <a:ext cx="5416724" cy="1850714"/>
          </a:xfrm>
          <a:prstGeom prst="rect">
            <a:avLst/>
          </a:prstGeom>
          <a:ln>
            <a:solidFill>
              <a:schemeClr val="tx1"/>
            </a:solidFill>
          </a:ln>
        </p:spPr>
      </p:pic>
    </p:spTree>
    <p:extLst>
      <p:ext uri="{BB962C8B-B14F-4D97-AF65-F5344CB8AC3E}">
        <p14:creationId xmlns:p14="http://schemas.microsoft.com/office/powerpoint/2010/main" val="2647931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16" descr="microspcope_nikon"/>
          <p:cNvPicPr preferRelativeResize="0"/>
          <p:nvPr/>
        </p:nvPicPr>
        <p:blipFill rotWithShape="1">
          <a:blip r:embed="rId3">
            <a:alphaModFix/>
            <a:extLst>
              <a:ext uri="{BEBA8EAE-BF5A-486C-A8C5-ECC9F3942E4B}">
                <a14:imgProps xmlns:a14="http://schemas.microsoft.com/office/drawing/2010/main">
                  <a14:imgLayer r:embed="rId4">
                    <a14:imgEffect>
                      <a14:sharpenSoften amount="50000"/>
                    </a14:imgEffect>
                  </a14:imgLayer>
                </a14:imgProps>
              </a:ext>
            </a:extLst>
          </a:blip>
          <a:srcRect/>
          <a:stretch/>
        </p:blipFill>
        <p:spPr>
          <a:xfrm>
            <a:off x="4888632" y="0"/>
            <a:ext cx="7202293" cy="6698477"/>
          </a:xfrm>
          <a:prstGeom prst="rect">
            <a:avLst/>
          </a:prstGeom>
          <a:noFill/>
          <a:ln w="9525" cap="flat" cmpd="sng">
            <a:solidFill>
              <a:srgbClr val="000000"/>
            </a:solidFill>
            <a:prstDash val="solid"/>
            <a:miter lim="800000"/>
            <a:headEnd type="none" w="sm" len="sm"/>
            <a:tailEnd type="none" w="sm" len="sm"/>
          </a:ln>
        </p:spPr>
      </p:pic>
    </p:spTree>
    <p:extLst>
      <p:ext uri="{BB962C8B-B14F-4D97-AF65-F5344CB8AC3E}">
        <p14:creationId xmlns:p14="http://schemas.microsoft.com/office/powerpoint/2010/main" val="2499233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Google Shape;121;p18"/>
          <p:cNvSpPr txBox="1">
            <a:spLocks noGrp="1"/>
          </p:cNvSpPr>
          <p:nvPr>
            <p:ph type="body" idx="1"/>
          </p:nvPr>
        </p:nvSpPr>
        <p:spPr>
          <a:xfrm>
            <a:off x="372152" y="1145673"/>
            <a:ext cx="6904137" cy="5478863"/>
          </a:xfrm>
          <a:prstGeom prst="rect">
            <a:avLst/>
          </a:prstGeom>
          <a:noFill/>
          <a:ln>
            <a:noFill/>
          </a:ln>
        </p:spPr>
        <p:txBody>
          <a:bodyPr spcFirstLastPara="1" wrap="square" lIns="91425" tIns="45700" rIns="91425" bIns="45700" anchor="t" anchorCtr="0">
            <a:noAutofit/>
          </a:bodyPr>
          <a:lstStyle/>
          <a:p>
            <a:pPr marL="228600" lvl="0" indent="-228600" algn="just" rtl="0">
              <a:lnSpc>
                <a:spcPct val="100000"/>
              </a:lnSpc>
              <a:spcBef>
                <a:spcPts val="0"/>
              </a:spcBef>
              <a:spcAft>
                <a:spcPts val="0"/>
              </a:spcAft>
              <a:buClr>
                <a:schemeClr val="dk1"/>
              </a:buClr>
              <a:buSzPts val="1530"/>
              <a:buChar char="•"/>
            </a:pPr>
            <a:r>
              <a:rPr lang="en-US" sz="2000" b="1" dirty="0">
                <a:latin typeface="Times New Roman" panose="02020603050405020304" pitchFamily="18" charset="0"/>
                <a:ea typeface="Verdana"/>
                <a:cs typeface="Times New Roman" panose="02020603050405020304" pitchFamily="18" charset="0"/>
                <a:sym typeface="Verdana"/>
              </a:rPr>
              <a:t>Diaphragm</a:t>
            </a:r>
            <a:r>
              <a:rPr lang="en-US" sz="2000" dirty="0">
                <a:latin typeface="Times New Roman" panose="02020603050405020304" pitchFamily="18" charset="0"/>
                <a:ea typeface="Verdana"/>
                <a:cs typeface="Times New Roman" panose="02020603050405020304" pitchFamily="18" charset="0"/>
                <a:sym typeface="Verdana"/>
              </a:rPr>
              <a:t>: It controls the intensity and size of the cone light projected on the specimen. As a rule of thumb, the more transparent the specimen, the less is the light required.</a:t>
            </a:r>
            <a:endParaRPr sz="20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530"/>
              <a:buChar char="•"/>
            </a:pPr>
            <a:r>
              <a:rPr lang="en-US" sz="2000" b="1" dirty="0">
                <a:latin typeface="Times New Roman" panose="02020603050405020304" pitchFamily="18" charset="0"/>
                <a:ea typeface="Verdana"/>
                <a:cs typeface="Times New Roman" panose="02020603050405020304" pitchFamily="18" charset="0"/>
                <a:sym typeface="Verdana"/>
              </a:rPr>
              <a:t>Light source</a:t>
            </a:r>
            <a:r>
              <a:rPr lang="en-US" sz="2000" dirty="0">
                <a:latin typeface="Times New Roman" panose="02020603050405020304" pitchFamily="18" charset="0"/>
                <a:ea typeface="Verdana"/>
                <a:cs typeface="Times New Roman" panose="02020603050405020304" pitchFamily="18" charset="0"/>
                <a:sym typeface="Verdana"/>
              </a:rPr>
              <a:t>: It projects light upwards through the diaphragm, slide and lenses.</a:t>
            </a:r>
            <a:endParaRPr sz="20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530"/>
              <a:buChar char="•"/>
            </a:pPr>
            <a:r>
              <a:rPr lang="en-US" sz="2000" b="1" dirty="0">
                <a:latin typeface="Times New Roman" panose="02020603050405020304" pitchFamily="18" charset="0"/>
                <a:ea typeface="Verdana"/>
                <a:cs typeface="Times New Roman" panose="02020603050405020304" pitchFamily="18" charset="0"/>
                <a:sym typeface="Verdana"/>
              </a:rPr>
              <a:t>Base</a:t>
            </a:r>
            <a:r>
              <a:rPr lang="en-US" sz="2000" dirty="0">
                <a:latin typeface="Times New Roman" panose="02020603050405020304" pitchFamily="18" charset="0"/>
                <a:ea typeface="Verdana"/>
                <a:cs typeface="Times New Roman" panose="02020603050405020304" pitchFamily="18" charset="0"/>
                <a:sym typeface="Verdana"/>
              </a:rPr>
              <a:t>: It supports the microscope.</a:t>
            </a:r>
            <a:endParaRPr sz="20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530"/>
              <a:buChar char="•"/>
            </a:pPr>
            <a:r>
              <a:rPr lang="en-US" sz="2000" b="1" dirty="0">
                <a:latin typeface="Times New Roman" panose="02020603050405020304" pitchFamily="18" charset="0"/>
                <a:ea typeface="Verdana"/>
                <a:cs typeface="Times New Roman" panose="02020603050405020304" pitchFamily="18" charset="0"/>
                <a:sym typeface="Verdana"/>
              </a:rPr>
              <a:t>Arm</a:t>
            </a:r>
            <a:r>
              <a:rPr lang="en-US" sz="2000" dirty="0">
                <a:latin typeface="Times New Roman" panose="02020603050405020304" pitchFamily="18" charset="0"/>
                <a:ea typeface="Verdana"/>
                <a:cs typeface="Times New Roman" panose="02020603050405020304" pitchFamily="18" charset="0"/>
                <a:sym typeface="Verdana"/>
              </a:rPr>
              <a:t>: It supports the microscope when carried.</a:t>
            </a:r>
            <a:endParaRPr sz="20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530"/>
              <a:buChar char="•"/>
            </a:pPr>
            <a:r>
              <a:rPr lang="en-US" sz="2000" b="1" dirty="0">
                <a:latin typeface="Times New Roman" panose="02020603050405020304" pitchFamily="18" charset="0"/>
                <a:ea typeface="Verdana"/>
                <a:cs typeface="Times New Roman" panose="02020603050405020304" pitchFamily="18" charset="0"/>
                <a:sym typeface="Verdana"/>
              </a:rPr>
              <a:t>Condenser lens</a:t>
            </a:r>
            <a:r>
              <a:rPr lang="en-US" sz="2000" dirty="0">
                <a:latin typeface="Times New Roman" panose="02020603050405020304" pitchFamily="18" charset="0"/>
                <a:ea typeface="Verdana"/>
                <a:cs typeface="Times New Roman" panose="02020603050405020304" pitchFamily="18" charset="0"/>
                <a:sym typeface="Verdana"/>
              </a:rPr>
              <a:t>: It helps to focus the light onto the sample analyzed. They are particularly helpful when coupled with the highest objective lens.</a:t>
            </a:r>
            <a:endParaRPr sz="20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530"/>
              <a:buChar char="•"/>
            </a:pPr>
            <a:r>
              <a:rPr lang="en-US" sz="2000" b="1" dirty="0">
                <a:latin typeface="Times New Roman" panose="02020603050405020304" pitchFamily="18" charset="0"/>
                <a:ea typeface="Verdana"/>
                <a:cs typeface="Times New Roman" panose="02020603050405020304" pitchFamily="18" charset="0"/>
                <a:sym typeface="Verdana"/>
              </a:rPr>
              <a:t>Coarse adjustment knob</a:t>
            </a:r>
            <a:r>
              <a:rPr lang="en-US" sz="2000" dirty="0">
                <a:latin typeface="Times New Roman" panose="02020603050405020304" pitchFamily="18" charset="0"/>
                <a:ea typeface="Verdana"/>
                <a:cs typeface="Times New Roman" panose="02020603050405020304" pitchFamily="18" charset="0"/>
                <a:sym typeface="Verdana"/>
              </a:rPr>
              <a:t>: When the knob is turned, the stage moves up or down, in order to coarse adjust the focus.</a:t>
            </a:r>
            <a:endParaRPr sz="2000" dirty="0">
              <a:latin typeface="Times New Roman" panose="02020603050405020304" pitchFamily="18" charset="0"/>
              <a:cs typeface="Times New Roman" panose="02020603050405020304" pitchFamily="18" charset="0"/>
            </a:endParaRPr>
          </a:p>
          <a:p>
            <a:pPr marL="228600" lvl="0" indent="-228600" algn="just" rtl="0">
              <a:lnSpc>
                <a:spcPct val="100000"/>
              </a:lnSpc>
              <a:spcBef>
                <a:spcPts val="1000"/>
              </a:spcBef>
              <a:spcAft>
                <a:spcPts val="0"/>
              </a:spcAft>
              <a:buClr>
                <a:schemeClr val="dk1"/>
              </a:buClr>
              <a:buSzPts val="1530"/>
              <a:buChar char="•"/>
            </a:pPr>
            <a:r>
              <a:rPr lang="en-US" sz="2000" b="1" dirty="0">
                <a:latin typeface="Times New Roman" panose="02020603050405020304" pitchFamily="18" charset="0"/>
                <a:ea typeface="Verdana"/>
                <a:cs typeface="Times New Roman" panose="02020603050405020304" pitchFamily="18" charset="0"/>
                <a:sym typeface="Verdana"/>
              </a:rPr>
              <a:t>Fine adjustment knob</a:t>
            </a:r>
            <a:r>
              <a:rPr lang="en-US" sz="2000" dirty="0">
                <a:latin typeface="Times New Roman" panose="02020603050405020304" pitchFamily="18" charset="0"/>
                <a:ea typeface="Verdana"/>
                <a:cs typeface="Times New Roman" panose="02020603050405020304" pitchFamily="18" charset="0"/>
                <a:sym typeface="Verdana"/>
              </a:rPr>
              <a:t>: The knob is turned to fine adjust the focus.</a:t>
            </a:r>
            <a:endParaRPr sz="2000" dirty="0">
              <a:latin typeface="Times New Roman" panose="02020603050405020304" pitchFamily="18" charset="0"/>
              <a:cs typeface="Times New Roman" panose="02020603050405020304" pitchFamily="18" charset="0"/>
            </a:endParaRPr>
          </a:p>
        </p:txBody>
      </p:sp>
      <p:pic>
        <p:nvPicPr>
          <p:cNvPr id="122" name="Google Shape;122;p18" descr="microspcope_nikon"/>
          <p:cNvPicPr preferRelativeResize="0"/>
          <p:nvPr/>
        </p:nvPicPr>
        <p:blipFill rotWithShape="1">
          <a:blip r:embed="rId3">
            <a:alphaModFix/>
          </a:blip>
          <a:srcRect/>
          <a:stretch/>
        </p:blipFill>
        <p:spPr>
          <a:xfrm>
            <a:off x="7803315" y="1262919"/>
            <a:ext cx="3928241" cy="4709864"/>
          </a:xfrm>
          <a:prstGeom prst="rect">
            <a:avLst/>
          </a:prstGeom>
          <a:noFill/>
          <a:ln w="9525" cap="flat" cmpd="sng">
            <a:solidFill>
              <a:srgbClr val="000000"/>
            </a:solidFill>
            <a:prstDash val="solid"/>
            <a:miter lim="800000"/>
            <a:headEnd type="none" w="sm" len="sm"/>
            <a:tailEnd type="none" w="sm" len="sm"/>
          </a:ln>
        </p:spPr>
      </p:pic>
      <p:sp>
        <p:nvSpPr>
          <p:cNvPr id="4" name="Google Shape;113;p17">
            <a:extLst>
              <a:ext uri="{FF2B5EF4-FFF2-40B4-BE49-F238E27FC236}">
                <a16:creationId xmlns:a16="http://schemas.microsoft.com/office/drawing/2014/main" id="{D010A670-FF1F-1C6E-4089-C2D9F4E6C911}"/>
              </a:ext>
            </a:extLst>
          </p:cNvPr>
          <p:cNvSpPr txBox="1">
            <a:spLocks noGrp="1"/>
          </p:cNvSpPr>
          <p:nvPr>
            <p:ph type="title"/>
          </p:nvPr>
        </p:nvSpPr>
        <p:spPr>
          <a:xfrm>
            <a:off x="838200" y="123026"/>
            <a:ext cx="10515600" cy="59463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2500"/>
              <a:buFont typeface="Verdana"/>
              <a:buNone/>
            </a:pPr>
            <a:r>
              <a:rPr lang="en-US" sz="3200" b="1" dirty="0">
                <a:solidFill>
                  <a:srgbClr val="7030A0"/>
                </a:solidFill>
                <a:effectLst>
                  <a:outerShdw blurRad="38100" dist="38100" dir="2700000" algn="tl">
                    <a:srgbClr val="000000">
                      <a:alpha val="43137"/>
                    </a:srgbClr>
                  </a:outerShdw>
                </a:effectLst>
                <a:latin typeface="Times New Roman" panose="02020603050405020304" pitchFamily="18" charset="0"/>
                <a:ea typeface="Verdana"/>
                <a:cs typeface="Times New Roman" panose="02020603050405020304" pitchFamily="18" charset="0"/>
                <a:sym typeface="Verdana"/>
              </a:rPr>
              <a:t>Parts of a light microscope</a:t>
            </a:r>
            <a:endParaRPr sz="3200" dirty="0">
              <a:solidFill>
                <a:srgbClr val="7030A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95597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TotalTime>
  <Words>1389</Words>
  <Application>Microsoft Office PowerPoint</Application>
  <PresentationFormat>Widescreen</PresentationFormat>
  <Paragraphs>124</Paragraphs>
  <Slides>29</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Calibri Light</vt:lpstr>
      <vt:lpstr>Garamond</vt:lpstr>
      <vt:lpstr>Noto Sans Symbols</vt:lpstr>
      <vt:lpstr>Times New Roman</vt:lpstr>
      <vt:lpstr>Verdana</vt:lpstr>
      <vt:lpstr>Office Theme</vt:lpstr>
      <vt:lpstr>BIO103 Lab  (1 credit hour) SUMMER 2025</vt:lpstr>
      <vt:lpstr>PowerPoint Presentation</vt:lpstr>
      <vt:lpstr>PowerPoint Presentation</vt:lpstr>
      <vt:lpstr>PowerPoint Presentation</vt:lpstr>
      <vt:lpstr> Handling of a Light Microscope and Visualization of Prepared Slides</vt:lpstr>
      <vt:lpstr>PowerPoint Presentation</vt:lpstr>
      <vt:lpstr>Parts of a light microscope</vt:lpstr>
      <vt:lpstr>PowerPoint Presentation</vt:lpstr>
      <vt:lpstr>Parts of a light microscope</vt:lpstr>
      <vt:lpstr>Rules for using Microscope </vt:lpstr>
      <vt:lpstr>Microscopic observation of stained cell</vt:lpstr>
      <vt:lpstr>PowerPoint Presentation</vt:lpstr>
      <vt:lpstr>Methods and Materials</vt:lpstr>
      <vt:lpstr>PowerPoint Presentation</vt:lpstr>
      <vt:lpstr> Microscopic observation of Prokaryotic cells.</vt:lpstr>
      <vt:lpstr>Microscopic observation of Prokaryotic cells.</vt:lpstr>
      <vt:lpstr>Microscopic observation of Bacillus subtilis </vt:lpstr>
      <vt:lpstr>Microscopic observation of Escherichia coli </vt:lpstr>
      <vt:lpstr> Microscopic observation of Eukaryotic cells.</vt:lpstr>
      <vt:lpstr>Microscopic observation of Amoeba proteus</vt:lpstr>
      <vt:lpstr>Microscopic observation of Amoeba proteus</vt:lpstr>
      <vt:lpstr> Microscopic observation of Aspergillus spp.</vt:lpstr>
      <vt:lpstr> Microscopic observation of Aspergillus spp.</vt:lpstr>
      <vt:lpstr> Microscopic observation of human blood cells. </vt:lpstr>
      <vt:lpstr>Microscopic observation of human blood cells</vt:lpstr>
      <vt:lpstr>Microscopic observation of Blood cells</vt:lpstr>
      <vt:lpstr>Microscopic observation of Blood cells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Kazi Rahman</cp:lastModifiedBy>
  <cp:revision>31</cp:revision>
  <dcterms:created xsi:type="dcterms:W3CDTF">2022-02-17T04:17:42Z</dcterms:created>
  <dcterms:modified xsi:type="dcterms:W3CDTF">2025-05-19T03:51:50Z</dcterms:modified>
</cp:coreProperties>
</file>